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7"/>
  </p:notesMasterIdLst>
  <p:sldIdLst>
    <p:sldId id="256" r:id="rId2"/>
    <p:sldId id="470" r:id="rId3"/>
    <p:sldId id="471" r:id="rId4"/>
    <p:sldId id="472" r:id="rId5"/>
    <p:sldId id="473" r:id="rId6"/>
    <p:sldId id="474" r:id="rId7"/>
    <p:sldId id="475" r:id="rId8"/>
    <p:sldId id="476" r:id="rId9"/>
    <p:sldId id="477" r:id="rId10"/>
    <p:sldId id="478" r:id="rId11"/>
    <p:sldId id="479" r:id="rId12"/>
    <p:sldId id="480" r:id="rId13"/>
    <p:sldId id="481" r:id="rId14"/>
    <p:sldId id="482" r:id="rId15"/>
    <p:sldId id="483" r:id="rId16"/>
    <p:sldId id="484" r:id="rId17"/>
    <p:sldId id="485" r:id="rId18"/>
    <p:sldId id="486" r:id="rId19"/>
    <p:sldId id="487" r:id="rId20"/>
    <p:sldId id="488" r:id="rId21"/>
    <p:sldId id="489" r:id="rId22"/>
    <p:sldId id="490" r:id="rId23"/>
    <p:sldId id="491" r:id="rId24"/>
    <p:sldId id="492" r:id="rId25"/>
    <p:sldId id="493" r:id="rId26"/>
    <p:sldId id="494" r:id="rId27"/>
    <p:sldId id="495" r:id="rId28"/>
    <p:sldId id="496" r:id="rId29"/>
    <p:sldId id="497" r:id="rId30"/>
    <p:sldId id="498" r:id="rId31"/>
    <p:sldId id="499" r:id="rId32"/>
    <p:sldId id="500" r:id="rId33"/>
    <p:sldId id="501" r:id="rId34"/>
    <p:sldId id="502" r:id="rId35"/>
    <p:sldId id="503" r:id="rId36"/>
    <p:sldId id="504" r:id="rId37"/>
    <p:sldId id="505" r:id="rId38"/>
    <p:sldId id="506" r:id="rId39"/>
    <p:sldId id="507" r:id="rId40"/>
    <p:sldId id="508" r:id="rId41"/>
    <p:sldId id="573" r:id="rId42"/>
    <p:sldId id="509" r:id="rId43"/>
    <p:sldId id="510" r:id="rId44"/>
    <p:sldId id="511" r:id="rId45"/>
    <p:sldId id="512" r:id="rId46"/>
    <p:sldId id="513" r:id="rId47"/>
    <p:sldId id="514" r:id="rId48"/>
    <p:sldId id="515" r:id="rId49"/>
    <p:sldId id="516" r:id="rId50"/>
    <p:sldId id="517" r:id="rId51"/>
    <p:sldId id="518" r:id="rId52"/>
    <p:sldId id="519" r:id="rId53"/>
    <p:sldId id="520" r:id="rId54"/>
    <p:sldId id="521" r:id="rId55"/>
    <p:sldId id="522" r:id="rId56"/>
    <p:sldId id="523" r:id="rId57"/>
    <p:sldId id="524" r:id="rId58"/>
    <p:sldId id="525" r:id="rId59"/>
    <p:sldId id="526" r:id="rId60"/>
    <p:sldId id="527" r:id="rId61"/>
    <p:sldId id="528" r:id="rId62"/>
    <p:sldId id="529" r:id="rId63"/>
    <p:sldId id="530" r:id="rId64"/>
    <p:sldId id="531" r:id="rId65"/>
    <p:sldId id="532" r:id="rId66"/>
    <p:sldId id="533" r:id="rId67"/>
    <p:sldId id="534" r:id="rId68"/>
    <p:sldId id="571" r:id="rId69"/>
    <p:sldId id="572" r:id="rId70"/>
    <p:sldId id="536" r:id="rId71"/>
    <p:sldId id="537" r:id="rId72"/>
    <p:sldId id="538" r:id="rId73"/>
    <p:sldId id="539" r:id="rId74"/>
    <p:sldId id="540" r:id="rId75"/>
    <p:sldId id="541" r:id="rId76"/>
    <p:sldId id="542" r:id="rId77"/>
    <p:sldId id="543" r:id="rId78"/>
    <p:sldId id="544" r:id="rId79"/>
    <p:sldId id="545" r:id="rId80"/>
    <p:sldId id="546" r:id="rId81"/>
    <p:sldId id="547" r:id="rId82"/>
    <p:sldId id="548" r:id="rId83"/>
    <p:sldId id="549" r:id="rId84"/>
    <p:sldId id="550" r:id="rId85"/>
    <p:sldId id="551" r:id="rId86"/>
    <p:sldId id="552" r:id="rId87"/>
    <p:sldId id="553" r:id="rId88"/>
    <p:sldId id="554" r:id="rId89"/>
    <p:sldId id="555" r:id="rId90"/>
    <p:sldId id="556" r:id="rId91"/>
    <p:sldId id="557" r:id="rId92"/>
    <p:sldId id="558" r:id="rId93"/>
    <p:sldId id="559" r:id="rId94"/>
    <p:sldId id="560" r:id="rId95"/>
    <p:sldId id="561" r:id="rId96"/>
    <p:sldId id="562" r:id="rId97"/>
    <p:sldId id="563" r:id="rId98"/>
    <p:sldId id="564" r:id="rId99"/>
    <p:sldId id="565" r:id="rId100"/>
    <p:sldId id="566" r:id="rId101"/>
    <p:sldId id="567" r:id="rId102"/>
    <p:sldId id="568" r:id="rId103"/>
    <p:sldId id="569" r:id="rId104"/>
    <p:sldId id="570" r:id="rId105"/>
    <p:sldId id="373" r:id="rId10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6" d="100"/>
          <a:sy n="86" d="100"/>
        </p:scale>
        <p:origin x="1500" y="96"/>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10/10/2022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64526676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5037ED3-D1E1-486A-B856-BE21E06B6367}"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838DAE0-A597-44D5-A0D0-A4F92D551023}" type="slidenum">
              <a:rPr lang="en-CA" smtClean="0"/>
              <a:pPr>
                <a:defRPr/>
              </a:pPr>
              <a:t>101</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bwMode="auto">
          <a:noFill/>
          <a:ln>
            <a:solidFill>
              <a:srgbClr val="000000"/>
            </a:solidFill>
            <a:miter lim="800000"/>
            <a:headEnd/>
            <a:tailEnd/>
          </a:ln>
        </p:spPr>
      </p:sp>
      <p:sp>
        <p:nvSpPr>
          <p:cNvPr id="211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6192BC7-99A2-443B-A9EE-30D01FFF4984}" type="slidenum">
              <a:rPr lang="en-CA" smtClean="0"/>
              <a:pPr>
                <a:defRPr/>
              </a:pPr>
              <a:t>102</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headEnd/>
            <a:tailEnd/>
          </a:ln>
        </p:spPr>
      </p:sp>
      <p:sp>
        <p:nvSpPr>
          <p:cNvPr id="212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50BC91-B450-4E9A-B363-D322BF68925E}" type="slidenum">
              <a:rPr lang="en-CA" smtClean="0"/>
              <a:pPr>
                <a:defRPr/>
              </a:pPr>
              <a:t>103</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Image Placeholder 1"/>
          <p:cNvSpPr>
            <a:spLocks noGrp="1" noRot="1" noChangeAspect="1" noTextEdit="1"/>
          </p:cNvSpPr>
          <p:nvPr>
            <p:ph type="sldImg"/>
          </p:nvPr>
        </p:nvSpPr>
        <p:spPr bwMode="auto">
          <a:noFill/>
          <a:ln>
            <a:solidFill>
              <a:srgbClr val="000000"/>
            </a:solidFill>
            <a:miter lim="800000"/>
            <a:headEnd/>
            <a:tailEnd/>
          </a:ln>
        </p:spPr>
      </p:sp>
      <p:sp>
        <p:nvSpPr>
          <p:cNvPr id="214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368F7DB-A649-437E-8123-547D06D9BF88}" type="slidenum">
              <a:rPr lang="en-CA" smtClean="0"/>
              <a:pPr>
                <a:defRPr/>
              </a:pPr>
              <a:t>104</a:t>
            </a:fld>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105</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0E75CDF-A2DA-4CD6-8E84-5EACB16D8C09}" type="slidenum">
              <a:rPr lang="en-CA" sz="1200">
                <a:latin typeface="+mn-lt"/>
                <a:cs typeface="+mn-cs"/>
              </a:rPr>
              <a:pPr algn="r" fontAlgn="auto">
                <a:spcBef>
                  <a:spcPts val="0"/>
                </a:spcBef>
                <a:spcAft>
                  <a:spcPts val="0"/>
                </a:spcAft>
                <a:defRPr/>
              </a:pPr>
              <a:t>11</a:t>
            </a:fld>
            <a:endParaRPr lang="en-CA" sz="1200">
              <a:latin typeface="+mn-lt"/>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3E9340F-5D5C-4701-8856-4BAB17C5B032}"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5376663-187D-4554-8C61-E8B640B28EC4}"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EF385B6-3082-4868-954E-F8A96A9E1DF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9F245D6-6511-4B38-A386-15C9E33134A9}" type="slidenum">
              <a:rPr lang="en-CA" sz="1200">
                <a:latin typeface="+mn-lt"/>
                <a:cs typeface="+mn-cs"/>
              </a:rPr>
              <a:pPr algn="r" fontAlgn="auto">
                <a:spcBef>
                  <a:spcPts val="0"/>
                </a:spcBef>
                <a:spcAft>
                  <a:spcPts val="0"/>
                </a:spcAft>
                <a:defRPr/>
              </a:pPr>
              <a:t>15</a:t>
            </a:fld>
            <a:endParaRPr lang="en-CA" sz="1200">
              <a:latin typeface="+mn-lt"/>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2859E92-8C86-4886-BDB6-E42BFE3BF8FA}"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C8213C-0D5C-47D1-9C8D-7DF270397826}"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0C8841B4-92E5-4C8C-ACC3-5C34EDA7FC44}"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5D71EB-23A2-43E9-ADF8-43D8CB032A2E}"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2F18E0-8521-42FB-B183-705DC2DF90F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3577ED-D42D-4AB5-897C-474DC54D6092}"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C9A33432-5E01-4396-94FC-A5AE12B898B4}" type="slidenum">
              <a:rPr lang="en-CA" sz="1200">
                <a:latin typeface="+mn-lt"/>
                <a:cs typeface="+mn-cs"/>
              </a:rPr>
              <a:pPr algn="r" fontAlgn="auto">
                <a:spcBef>
                  <a:spcPts val="0"/>
                </a:spcBef>
                <a:spcAft>
                  <a:spcPts val="0"/>
                </a:spcAft>
                <a:defRPr/>
              </a:pPr>
              <a:t>21</a:t>
            </a:fld>
            <a:endParaRPr lang="en-CA" sz="1200">
              <a:latin typeface="+mn-lt"/>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EA95E0A-3A6F-4E0F-B160-50E0A8450E5D}" type="slidenum">
              <a:rPr lang="en-CA" sz="1200">
                <a:latin typeface="+mn-lt"/>
                <a:cs typeface="+mn-cs"/>
              </a:rPr>
              <a:pPr algn="r" fontAlgn="auto">
                <a:spcBef>
                  <a:spcPts val="0"/>
                </a:spcBef>
                <a:spcAft>
                  <a:spcPts val="0"/>
                </a:spcAft>
                <a:defRPr/>
              </a:pPr>
              <a:t>22</a:t>
            </a:fld>
            <a:endParaRPr lang="en-CA"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851B72E-3846-48CF-8620-EA4D1222CEB8}"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15DCBDE-341D-4387-A7D7-420470EA138B}"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B2EBB3-68BE-4F7A-80B2-EB7BF143D58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3C6F18-4249-426F-88F9-41ECE684A5E4}"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953FA9-7B17-45C7-AD1B-45EDB1CBC22F}"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DC171B8-F4A2-45ED-9C38-C2DF123E25F5}"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8ED9950-C9EB-4140-A289-092CF9EB9759}"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B460305-01AA-474A-8B78-41A9919CE4F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D630227-D459-4635-8D04-643A40784481}"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32E4023-46B7-4683-8C7F-8A8AB26F764A}"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6A62FBD-11D8-4E83-8638-BD587AEC0FD3}"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6464FE-8328-4EA3-9225-3D0E44935973}"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C6582D-A592-4972-A60A-D19417077D5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70A143E-A182-431C-928C-284732A0263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62A7C9-D08A-46A1-8315-4EA23FE68CA1}"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F4580-6ACF-4DD3-B93E-4946E5584675}"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6A77CE-5F5E-4AFA-B848-E0D499D786C8}"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FCF647-DE08-4DB3-B323-173465F25FA1}"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DA2E43-C155-44DD-86E8-C3187209609F}"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A6FF73E-63B1-4DEB-9B47-8611CA351B47}"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FB305B9-5426-4F26-A8DA-F26467CD1C5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FB305B9-5426-4F26-A8DA-F26467CD1C5D}"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F2008A1-B274-4730-8940-067D07E22F5F}"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DB8A77-B2F7-475B-8C76-17AF847DCFE5}"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282180-21D5-4E68-A0B9-99BF0F16C399}"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671FCA5-346C-4E04-9D08-B4E0FF85BE26}"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16C4A0D-0851-460F-8851-C71DE37BEB9D}"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8AC256D-7267-4506-8089-8DC80110EEC0}"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2FEB880-F38F-41AC-9F75-2ADC10646BA9}"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D3629C-26C6-46D8-B6AB-575D552E9D2C}"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D8BDAB3-8093-4457-A9B7-4EB4E4410EA1}"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1BE0E6-2E3B-4A11-BCB7-67DCADAAB645}"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D9C555-BCB5-4B0E-8698-A408E1D648CA}"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BE27AC6-07D0-4372-9150-86EF4850C042}"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113BAE-5640-470F-964D-5ECE0592F869}"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22E3224-89AA-40D8-ADF0-7A314EC112B9}"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1F2161A-F4EE-439B-91B2-B42D1A61805E}"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A04776-848E-45D8-863B-4AF41D83B834}"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9E7085-DD3D-4CEE-931C-0C0196C96E60}"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C1F4931-05F3-4A7C-992A-065641E1B274}"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B2409A-33AB-421D-9461-FAFE2CBE7C65}"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97F89D6-7EE4-48FE-8C89-E3FB5A0419F4}"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485BC42-4450-4192-89E2-0ED186877014}"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B45AFF7-ECF2-4166-9786-C19E53960243}"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EDE0200-01FD-4C03-9A88-DFA3A17BCE9B}"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C6BBCA-E3F7-4185-8E09-B8330E74A206}"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DE7743B-84E7-4792-B2A5-D83D498D0FB6}"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C5007C9-3C66-4434-AF56-666399D4ED37}"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0BAEFA0-1F73-44A7-AEDF-B4A6FC9965DC}"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798C01C-32F9-4FF3-A3F0-1CE75A59FFE2}"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798C01C-32F9-4FF3-A3F0-1CE75A59FFE2}"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E183472-F822-400F-8773-7A324054A8E8}"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8A567D-0BD5-48C8-B36B-91951D05D026}"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25D7928-F7C0-4F51-8628-85D99E48723C}"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E781DCF-19D2-496E-8C2D-7A15F3F087A6}"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F0B00DE-08A7-4721-8958-8A13C60079DF}"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EDC54B5-4605-45BE-A8D9-AD6232ECA496}"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E09FC4E-89D2-43E2-869C-9CFDEC1B95AC}"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DC16B33-F695-4876-844A-5494CBE42AA5}"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534241E-EB96-4DA6-B0B4-5A96A15253E9}"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B736BA-1531-4C7C-842F-856EE4177810}"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B606CEF-3120-414B-B6F6-7B2EDAB404B9}" type="slidenum">
              <a:rPr lang="en-CA" smtClean="0"/>
              <a:pPr>
                <a:defRPr/>
              </a:pPr>
              <a:t>80</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7A6DC5-10B9-4213-BAD2-BC0549C31649}"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F5653CD-89AF-48E3-9050-8F03B0EB14F2}" type="slidenum">
              <a:rPr lang="en-CA" smtClean="0"/>
              <a:pPr>
                <a:defRPr/>
              </a:pPr>
              <a:t>81</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F6063E4-CE3E-47AD-A669-BCFC945C2837}" type="slidenum">
              <a:rPr lang="en-CA" smtClean="0"/>
              <a:pPr>
                <a:defRPr/>
              </a:pPr>
              <a:t>82</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FCFBD26-5D1C-4D5E-988E-28BE6192967B}" type="slidenum">
              <a:rPr lang="en-CA" smtClean="0"/>
              <a:pPr>
                <a:defRPr/>
              </a:pPr>
              <a:t>83</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7F2AC8-5898-462F-A43A-C7ADBFEE3F6F}" type="slidenum">
              <a:rPr lang="en-CA" smtClean="0"/>
              <a:pPr>
                <a:defRPr/>
              </a:pPr>
              <a:t>84</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0A59312-4D02-4966-B5BD-1F685C89AA4F}" type="slidenum">
              <a:rPr lang="en-CA" smtClean="0"/>
              <a:pPr>
                <a:defRPr/>
              </a:pPr>
              <a:t>85</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C9FD29-08E6-490E-A511-786C29675127}" type="slidenum">
              <a:rPr lang="en-CA" smtClean="0"/>
              <a:pPr>
                <a:defRPr/>
              </a:pPr>
              <a:t>86</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0B5F9FC-81AA-4E91-A4C7-218072555BAD}" type="slidenum">
              <a:rPr lang="en-CA" smtClean="0"/>
              <a:pPr>
                <a:defRPr/>
              </a:pPr>
              <a:t>87</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1073BA8-59E5-4A62-B242-57623F28987C}" type="slidenum">
              <a:rPr lang="en-CA" smtClean="0"/>
              <a:pPr>
                <a:defRPr/>
              </a:pPr>
              <a:t>88</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D85F10-D732-4236-A702-C10016A90584}" type="slidenum">
              <a:rPr lang="en-CA" smtClean="0"/>
              <a:pPr>
                <a:defRPr/>
              </a:pPr>
              <a:t>89</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C60F92-C5F5-47BA-B7E3-5B818509B25E}" type="slidenum">
              <a:rPr lang="en-CA" smtClean="0"/>
              <a:pPr>
                <a:defRPr/>
              </a:pPr>
              <a:t>90</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94EEE7-B773-4B05-A61A-C12DB013C819}"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DF98DE7-45E1-48F7-8D3A-55B922887FF8}" type="slidenum">
              <a:rPr lang="en-CA" smtClean="0"/>
              <a:pPr>
                <a:defRPr/>
              </a:pPr>
              <a:t>91</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E706072-BF6E-41C9-A5F3-6727CA06236B}" type="slidenum">
              <a:rPr lang="en-CA" smtClean="0"/>
              <a:pPr>
                <a:defRPr/>
              </a:pPr>
              <a:t>92</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5EA2DFD-E9D1-4F49-B5CC-B8BF1F0F26FE}" type="slidenum">
              <a:rPr lang="en-CA" smtClean="0"/>
              <a:pPr>
                <a:defRPr/>
              </a:pPr>
              <a:t>93</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B0FE31D-8E8E-415C-BEB5-6FDC14539CBF}" type="slidenum">
              <a:rPr lang="en-CA" smtClean="0"/>
              <a:pPr>
                <a:defRPr/>
              </a:pPr>
              <a:t>94</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p:spPr>
      </p:sp>
      <p:sp>
        <p:nvSpPr>
          <p:cNvPr id="204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614605-87DD-4D4B-B624-60672CAFE622}" type="slidenum">
              <a:rPr lang="en-CA" smtClean="0"/>
              <a:pPr>
                <a:defRPr/>
              </a:pPr>
              <a:t>95</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p:spPr>
      </p:sp>
      <p:sp>
        <p:nvSpPr>
          <p:cNvPr id="205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07F9FC9-9914-4E3B-B0A7-9CACCE82DBB8}" type="slidenum">
              <a:rPr lang="en-CA" smtClean="0"/>
              <a:pPr>
                <a:defRPr/>
              </a:pPr>
              <a:t>96</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p:spPr>
      </p:sp>
      <p:sp>
        <p:nvSpPr>
          <p:cNvPr id="206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1A165F2-5283-4F68-9932-33B5291A5F3C}" type="slidenum">
              <a:rPr lang="en-CA" smtClean="0"/>
              <a:pPr>
                <a:defRPr/>
              </a:pPr>
              <a:t>97</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p:spPr>
      </p:sp>
      <p:sp>
        <p:nvSpPr>
          <p:cNvPr id="207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8620376-44C5-480B-809B-00D5E0D8456D}" type="slidenum">
              <a:rPr lang="en-CA" smtClean="0"/>
              <a:pPr>
                <a:defRPr/>
              </a:pPr>
              <a:t>98</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p:spPr>
      </p:sp>
      <p:sp>
        <p:nvSpPr>
          <p:cNvPr id="208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06927CA-FA1D-4252-82BB-575DA06597EF}" type="slidenum">
              <a:rPr lang="en-CA" smtClean="0"/>
              <a:pPr>
                <a:defRPr/>
              </a:pPr>
              <a:t>99</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p:spPr>
      </p:sp>
      <p:sp>
        <p:nvSpPr>
          <p:cNvPr id="209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D94E11A-5CD5-4C66-BDA4-03AFB9561860}" type="slidenum">
              <a:rPr lang="en-CA" smtClean="0"/>
              <a:pPr>
                <a:defRPr/>
              </a:pPr>
              <a:t>100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Stacks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4.wmf"/><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notesSlide" Target="../notesSlides/notesSlide40.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4.wmf"/><Relationship Id="rId5" Type="http://schemas.openxmlformats.org/officeDocument/2006/relationships/oleObject" Target="../embeddings/oleObject4.bin"/><Relationship Id="rId10" Type="http://schemas.openxmlformats.org/officeDocument/2006/relationships/image" Target="../media/image18.wmf"/><Relationship Id="rId4" Type="http://schemas.openxmlformats.org/officeDocument/2006/relationships/image" Target="../media/image19.png"/><Relationship Id="rId9" Type="http://schemas.openxmlformats.org/officeDocument/2006/relationships/oleObject" Target="../embeddings/oleObject6.bin"/></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notesSlide" Target="../notesSlides/notesSlide42.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wmf"/><Relationship Id="rId5" Type="http://schemas.openxmlformats.org/officeDocument/2006/relationships/oleObject" Target="../embeddings/oleObject9.bin"/><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notesSlide" Target="../notesSlides/notesSlide44.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4.wmf"/><Relationship Id="rId5" Type="http://schemas.openxmlformats.org/officeDocument/2006/relationships/oleObject" Target="../embeddings/oleObject10.bin"/><Relationship Id="rId10" Type="http://schemas.openxmlformats.org/officeDocument/2006/relationships/image" Target="../media/image24.wmf"/><Relationship Id="rId4" Type="http://schemas.openxmlformats.org/officeDocument/2006/relationships/image" Target="../media/image25.png"/><Relationship Id="rId9" Type="http://schemas.openxmlformats.org/officeDocument/2006/relationships/oleObject" Target="../embeddings/oleObject12.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Stacks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Stack-as-List Class</a:t>
            </a:r>
          </a:p>
        </p:txBody>
      </p:sp>
      <p:sp>
        <p:nvSpPr>
          <p:cNvPr id="2048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stack class using a singly linked list has a single private member variable:</a:t>
            </a:r>
            <a:endParaRPr lang="en-US" sz="1600" smtClean="0">
              <a:latin typeface="Arial" charset="0"/>
              <a:cs typeface="Arial" charset="0"/>
            </a:endParaRPr>
          </a:p>
        </p:txBody>
      </p:sp>
      <p:sp>
        <p:nvSpPr>
          <p:cNvPr id="20484" name="Rectangle 5"/>
          <p:cNvSpPr>
            <a:spLocks noChangeArrowheads="1"/>
          </p:cNvSpPr>
          <p:nvPr/>
        </p:nvSpPr>
        <p:spPr bwMode="auto">
          <a:xfrm>
            <a:off x="1908175" y="2822575"/>
            <a:ext cx="5327650" cy="2838450"/>
          </a:xfrm>
          <a:prstGeom prst="rect">
            <a:avLst/>
          </a:prstGeom>
          <a:noFill/>
          <a:ln w="9525">
            <a:noFill/>
            <a:miter lim="800000"/>
            <a:headEnd/>
            <a:tailEnd/>
          </a:ln>
        </p:spPr>
        <p:txBody>
          <a:bodyPr>
            <a:spAutoFit/>
          </a:bodyPr>
          <a:lstStyle/>
          <a:p>
            <a:r>
              <a:rPr lang="en-US" dirty="0">
                <a:latin typeface="Consolas" pitchFamily="49" charset="0"/>
              </a:rPr>
              <a:t>template &lt;typename Type&gt;</a:t>
            </a:r>
          </a:p>
          <a:p>
            <a:r>
              <a:rPr lang="en-US" dirty="0">
                <a:latin typeface="Consolas" pitchFamily="49" charset="0"/>
              </a:rPr>
              <a:t>class Stack {</a:t>
            </a:r>
          </a:p>
          <a:p>
            <a:r>
              <a:rPr lang="en-US" dirty="0">
                <a:latin typeface="Consolas" pitchFamily="49" charset="0"/>
              </a:rPr>
              <a:t>    private:</a:t>
            </a:r>
          </a:p>
          <a:p>
            <a:r>
              <a:rPr lang="en-US" dirty="0">
                <a:latin typeface="Consolas" pitchFamily="49" charset="0"/>
              </a:rPr>
              <a:t>        </a:t>
            </a:r>
            <a:r>
              <a:rPr lang="en-US" dirty="0" err="1">
                <a:latin typeface="Consolas" pitchFamily="49" charset="0"/>
              </a:rPr>
              <a:t>Single_list</a:t>
            </a:r>
            <a:r>
              <a:rPr lang="en-US" dirty="0">
                <a:latin typeface="Consolas" pitchFamily="49" charset="0"/>
              </a:rPr>
              <a:t>&lt;Type&gt; </a:t>
            </a:r>
            <a:r>
              <a:rPr lang="en-US" dirty="0">
                <a:solidFill>
                  <a:srgbClr val="FF0000"/>
                </a:solidFill>
                <a:latin typeface="Consolas" pitchFamily="49" charset="0"/>
              </a:rPr>
              <a:t>list</a:t>
            </a:r>
            <a:r>
              <a:rPr lang="en-US" dirty="0">
                <a:latin typeface="Consolas" pitchFamily="49" charset="0"/>
              </a:rPr>
              <a:t>;</a:t>
            </a:r>
          </a:p>
          <a:p>
            <a:r>
              <a:rPr lang="en-US" dirty="0">
                <a:latin typeface="Consolas" pitchFamily="49" charset="0"/>
              </a:rPr>
              <a:t>    public:</a:t>
            </a:r>
          </a:p>
          <a:p>
            <a:r>
              <a:rPr lang="en-US" dirty="0">
                <a:latin typeface="Consolas" pitchFamily="49" charset="0"/>
              </a:rPr>
              <a:t>        </a:t>
            </a:r>
            <a:r>
              <a:rPr lang="en-US" dirty="0" err="1">
                <a:solidFill>
                  <a:srgbClr val="FF33CC"/>
                </a:solidFill>
                <a:latin typeface="Consolas" pitchFamily="49" charset="0"/>
              </a:rPr>
              <a:t>bool</a:t>
            </a:r>
            <a:r>
              <a:rPr lang="en-US" dirty="0">
                <a:latin typeface="Consolas" pitchFamily="49" charset="0"/>
              </a:rPr>
              <a:t> </a:t>
            </a:r>
            <a:r>
              <a:rPr lang="en-US" dirty="0">
                <a:solidFill>
                  <a:srgbClr val="663300"/>
                </a:solidFill>
                <a:latin typeface="Consolas" pitchFamily="49" charset="0"/>
              </a:rPr>
              <a:t>empty</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top</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void</a:t>
            </a:r>
            <a:r>
              <a:rPr lang="en-US" dirty="0">
                <a:latin typeface="Consolas" pitchFamily="49" charset="0"/>
              </a:rPr>
              <a:t> </a:t>
            </a:r>
            <a:r>
              <a:rPr lang="en-US" dirty="0">
                <a:solidFill>
                  <a:srgbClr val="663300"/>
                </a:solidFill>
                <a:latin typeface="Consolas" pitchFamily="49" charset="0"/>
              </a:rPr>
              <a:t>push</a:t>
            </a:r>
            <a:r>
              <a:rPr lang="en-US" dirty="0">
                <a:latin typeface="Consolas" pitchFamily="49" charset="0"/>
              </a:rPr>
              <a:t>( </a:t>
            </a:r>
            <a:r>
              <a:rPr lang="en-US" dirty="0" smtClean="0">
                <a:latin typeface="Consolas" pitchFamily="49" charset="0"/>
              </a:rPr>
              <a:t>Type </a:t>
            </a:r>
            <a:r>
              <a:rPr lang="en-US" dirty="0" err="1" smtClean="0">
                <a:latin typeface="Consolas" pitchFamily="49" charset="0"/>
              </a:rPr>
              <a:t>const</a:t>
            </a:r>
            <a:r>
              <a:rPr lang="en-US" dirty="0" smtClean="0">
                <a:latin typeface="Consolas" pitchFamily="49" charset="0"/>
              </a:rPr>
              <a:t> </a:t>
            </a:r>
            <a:r>
              <a:rPr lang="en-US" dirty="0">
                <a:latin typeface="Consolas" pitchFamily="49" charset="0"/>
              </a:rPr>
              <a:t>&amp; );</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pop</a:t>
            </a:r>
            <a:r>
              <a:rPr lang="en-US" dirty="0">
                <a:latin typeface="Consolas" pitchFamily="49" charset="0"/>
              </a:rPr>
              <a:t>();</a:t>
            </a:r>
          </a:p>
          <a:p>
            <a:r>
              <a:rPr lang="en-US" dirty="0">
                <a:latin typeface="Consolas" pitchFamily="49" charset="0"/>
              </a:rPr>
              <a:t>};</a:t>
            </a:r>
          </a:p>
        </p:txBody>
      </p:sp>
      <p:sp>
        <p:nvSpPr>
          <p:cNvPr id="20485"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34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Incidentally,</a:t>
            </a:r>
          </a:p>
          <a:p>
            <a:pPr>
              <a:buFontTx/>
              <a:buNone/>
            </a:pPr>
            <a:r>
              <a:rPr lang="en-US" smtClean="0">
                <a:latin typeface="Arial" charset="0"/>
                <a:cs typeface="Arial" charset="0"/>
              </a:rPr>
              <a:t>		</a:t>
            </a:r>
            <a:r>
              <a:rPr lang="en-US" smtClean="0">
                <a:latin typeface="Times New Roman" pitchFamily="18" charset="0"/>
                <a:cs typeface="Times New Roman" pitchFamily="18" charset="0"/>
              </a:rPr>
              <a:t> </a:t>
            </a:r>
            <a:r>
              <a:rPr lang="en-US" sz="2800" smtClean="0">
                <a:latin typeface="Times New Roman" pitchFamily="18" charset="0"/>
                <a:cs typeface="Times New Roman" pitchFamily="18" charset="0"/>
              </a:rPr>
              <a:t>1 – 2 + 3 + 4 – 5 × 6 × 7 + 8 × 9 = – 132</a:t>
            </a:r>
          </a:p>
          <a:p>
            <a:pPr>
              <a:buFontTx/>
              <a:buNone/>
            </a:pPr>
            <a:r>
              <a:rPr lang="en-US" smtClean="0">
                <a:latin typeface="Arial" charset="0"/>
                <a:cs typeface="Arial" charset="0"/>
              </a:rPr>
              <a:t>	which has the reverse-Polish notation of</a:t>
            </a:r>
          </a:p>
          <a:p>
            <a:pPr>
              <a:buFontTx/>
              <a:buNone/>
            </a:pPr>
            <a:r>
              <a:rPr lang="en-US" smtClean="0">
                <a:latin typeface="Arial" charset="0"/>
                <a:cs typeface="Arial" charset="0"/>
              </a:rPr>
              <a:t>		   </a:t>
            </a:r>
            <a:r>
              <a:rPr lang="en-US" sz="2800" smtClean="0">
                <a:latin typeface="Times New Roman" pitchFamily="18" charset="0"/>
                <a:cs typeface="Times New Roman" pitchFamily="18" charset="0"/>
              </a:rPr>
              <a:t>1  2  –  3  +  4  +  5  6  7  ×  ×  –  8  9  ×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comparison, the calculated expression was</a:t>
            </a:r>
          </a:p>
          <a:p>
            <a:pPr>
              <a:buFontTx/>
              <a:buNone/>
            </a:pPr>
            <a:r>
              <a:rPr lang="en-US" smtClean="0">
                <a:latin typeface="Arial" charset="0"/>
                <a:cs typeface="Arial" charset="0"/>
              </a:rPr>
              <a:t>	</a:t>
            </a:r>
            <a:r>
              <a:rPr lang="en-US" smtClean="0">
                <a:latin typeface="Times New Roman" pitchFamily="18" charset="0"/>
                <a:cs typeface="Times New Roman" pitchFamily="18" charset="0"/>
              </a:rPr>
              <a:t>        </a:t>
            </a:r>
            <a:r>
              <a:rPr lang="en-US" sz="2800" smtClean="0">
                <a:latin typeface="Times New Roman" pitchFamily="18" charset="0"/>
                <a:cs typeface="Times New Roman" pitchFamily="18" charset="0"/>
              </a:rPr>
              <a:t>1  2  3  +  4  5  6  ×  –  7  ×  +  –  8  9  ×  +</a:t>
            </a:r>
            <a:endParaRPr lang="en-US" smtClean="0">
              <a:latin typeface="Times New Roman" pitchFamily="18" charset="0"/>
              <a:cs typeface="Times New Roman" pitchFamily="18" charset="0"/>
            </a:endParaRPr>
          </a:p>
          <a:p>
            <a:pPr>
              <a:buFontTx/>
              <a:buNone/>
            </a:pPr>
            <a:endParaRPr lang="en-US" sz="2800" smtClean="0">
              <a:latin typeface="Times New Roman" pitchFamily="18" charset="0"/>
              <a:cs typeface="Arial" charset="0"/>
            </a:endParaRPr>
          </a:p>
        </p:txBody>
      </p:sp>
      <p:sp>
        <p:nvSpPr>
          <p:cNvPr id="1034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44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Standard Template Library (STL) has a </a:t>
            </a:r>
            <a:r>
              <a:rPr lang="en-US" i="1" smtClean="0">
                <a:latin typeface="Arial" charset="0"/>
                <a:cs typeface="Arial" charset="0"/>
              </a:rPr>
              <a:t>wrapper</a:t>
            </a:r>
            <a:r>
              <a:rPr lang="en-US" smtClean="0">
                <a:latin typeface="Arial" charset="0"/>
                <a:cs typeface="Arial" charset="0"/>
              </a:rPr>
              <a:t> class stack with the following declaration:</a:t>
            </a:r>
          </a:p>
          <a:p>
            <a:pPr>
              <a:buFontTx/>
              <a:buNone/>
            </a:pPr>
            <a:endParaRPr lang="en-US" sz="1800" b="1" smtClean="0">
              <a:latin typeface="Courier New" pitchFamily="49" charset="0"/>
              <a:cs typeface="Arial" charset="0"/>
            </a:endParaRPr>
          </a:p>
          <a:p>
            <a:pPr lvl="2">
              <a:buFontTx/>
              <a:buNone/>
            </a:pPr>
            <a:r>
              <a:rPr lang="en-US" sz="1800" smtClean="0">
                <a:latin typeface="Consolas" pitchFamily="49" charset="0"/>
                <a:cs typeface="Consolas" pitchFamily="49" charset="0"/>
              </a:rPr>
              <a:t>template &lt;typename T&gt;</a:t>
            </a:r>
          </a:p>
          <a:p>
            <a:pPr lvl="2">
              <a:buFontTx/>
              <a:buNone/>
            </a:pPr>
            <a:r>
              <a:rPr lang="en-US" sz="1800" smtClean="0">
                <a:latin typeface="Consolas" pitchFamily="49" charset="0"/>
                <a:cs typeface="Consolas" pitchFamily="49" charset="0"/>
              </a:rPr>
              <a:t>class stack {</a:t>
            </a:r>
          </a:p>
          <a:p>
            <a:pPr lvl="2">
              <a:buFontTx/>
              <a:buNone/>
            </a:pPr>
            <a:r>
              <a:rPr lang="en-US" sz="1800" smtClean="0">
                <a:latin typeface="Consolas" pitchFamily="49" charset="0"/>
                <a:cs typeface="Consolas" pitchFamily="49" charset="0"/>
              </a:rPr>
              <a:t>    public:</a:t>
            </a:r>
          </a:p>
          <a:p>
            <a:pPr lvl="2">
              <a:buFontTx/>
              <a:buNone/>
            </a:pPr>
            <a:r>
              <a:rPr lang="en-US" sz="1800" smtClean="0">
                <a:latin typeface="Consolas" pitchFamily="49" charset="0"/>
                <a:cs typeface="Consolas" pitchFamily="49" charset="0"/>
              </a:rPr>
              <a:t>        stack();                  // not quite true...</a:t>
            </a:r>
          </a:p>
          <a:p>
            <a:pPr lvl="2">
              <a:buFontTx/>
              <a:buNone/>
            </a:pPr>
            <a:r>
              <a:rPr lang="en-US" sz="1800" smtClean="0">
                <a:latin typeface="Consolas" pitchFamily="49" charset="0"/>
                <a:cs typeface="Consolas" pitchFamily="49" charset="0"/>
              </a:rPr>
              <a:t>        bool empty() const;</a:t>
            </a:r>
          </a:p>
          <a:p>
            <a:pPr lvl="2">
              <a:buFontTx/>
              <a:buNone/>
            </a:pPr>
            <a:r>
              <a:rPr lang="en-US" sz="1800" smtClean="0">
                <a:latin typeface="Consolas" pitchFamily="49" charset="0"/>
                <a:cs typeface="Consolas" pitchFamily="49" charset="0"/>
              </a:rPr>
              <a:t>        int size() const;</a:t>
            </a:r>
          </a:p>
          <a:p>
            <a:pPr lvl="2">
              <a:buFontTx/>
              <a:buNone/>
            </a:pPr>
            <a:r>
              <a:rPr lang="en-US" sz="1800" smtClean="0">
                <a:latin typeface="Consolas" pitchFamily="49" charset="0"/>
                <a:cs typeface="Consolas" pitchFamily="49" charset="0"/>
              </a:rPr>
              <a:t>        const T &amp; top() const;</a:t>
            </a:r>
          </a:p>
          <a:p>
            <a:pPr lvl="2">
              <a:buFontTx/>
              <a:buNone/>
            </a:pPr>
            <a:r>
              <a:rPr lang="en-US" sz="1800" smtClean="0">
                <a:latin typeface="Consolas" pitchFamily="49" charset="0"/>
                <a:cs typeface="Consolas" pitchFamily="49" charset="0"/>
              </a:rPr>
              <a:t>        void push( const T &amp; );</a:t>
            </a:r>
          </a:p>
          <a:p>
            <a:pPr lvl="2">
              <a:buFontTx/>
              <a:buNone/>
            </a:pPr>
            <a:r>
              <a:rPr lang="en-US" sz="1800" smtClean="0">
                <a:latin typeface="Consolas" pitchFamily="49" charset="0"/>
                <a:cs typeface="Consolas" pitchFamily="49" charset="0"/>
              </a:rPr>
              <a:t>        void pop();</a:t>
            </a:r>
          </a:p>
          <a:p>
            <a:pPr lvl="2">
              <a:buFontTx/>
              <a:buNone/>
            </a:pPr>
            <a:r>
              <a:rPr lang="en-US" sz="1800" smtClean="0">
                <a:latin typeface="Consolas" pitchFamily="49" charset="0"/>
                <a:cs typeface="Consolas" pitchFamily="49" charset="0"/>
              </a:rPr>
              <a:t>};</a:t>
            </a:r>
          </a:p>
        </p:txBody>
      </p:sp>
      <p:sp>
        <p:nvSpPr>
          <p:cNvPr id="1044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3.2.5.5</a:t>
            </a:r>
          </a:p>
        </p:txBody>
      </p:sp>
      <p:pic>
        <p:nvPicPr>
          <p:cNvPr id="5"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5475" name="Rectangle 3"/>
          <p:cNvSpPr>
            <a:spLocks noGrp="1" noChangeArrowheads="1"/>
          </p:cNvSpPr>
          <p:nvPr>
            <p:ph type="body" idx="1"/>
          </p:nvPr>
        </p:nvSpPr>
        <p:spPr/>
        <p:txBody>
          <a:bodyPr>
            <a:noAutofit/>
          </a:bodyPr>
          <a:lstStyle/>
          <a:p>
            <a:pPr lvl="2">
              <a:buFontTx/>
              <a:buNone/>
            </a:pPr>
            <a:r>
              <a:rPr lang="en-US" dirty="0" smtClean="0">
                <a:latin typeface="Consolas" pitchFamily="49" charset="0"/>
                <a:cs typeface="Consolas" pitchFamily="49" charset="0"/>
              </a:rPr>
              <a:t>#include &lt;</a:t>
            </a:r>
            <a:r>
              <a:rPr lang="en-US" dirty="0" err="1" smtClean="0">
                <a:latin typeface="Consolas" pitchFamily="49" charset="0"/>
                <a:cs typeface="Consolas" pitchFamily="49" charset="0"/>
              </a:rPr>
              <a:t>iostream</a:t>
            </a:r>
            <a:r>
              <a:rPr lang="en-US" dirty="0" smtClean="0">
                <a:latin typeface="Consolas" pitchFamily="49" charset="0"/>
                <a:cs typeface="Consolas" pitchFamily="49" charset="0"/>
              </a:rPr>
              <a:t>&gt;</a:t>
            </a:r>
          </a:p>
          <a:p>
            <a:pPr lvl="2">
              <a:buFontTx/>
              <a:buNone/>
            </a:pPr>
            <a:r>
              <a:rPr lang="en-US" dirty="0" smtClean="0">
                <a:latin typeface="Consolas" pitchFamily="49" charset="0"/>
                <a:cs typeface="Consolas" pitchFamily="49" charset="0"/>
              </a:rPr>
              <a:t>#include &lt;stack&gt;</a:t>
            </a:r>
          </a:p>
          <a:p>
            <a:pPr lvl="2">
              <a:buFontTx/>
              <a:buNone/>
            </a:pPr>
            <a:r>
              <a:rPr lang="en-US" dirty="0" smtClean="0">
                <a:latin typeface="Consolas" pitchFamily="49" charset="0"/>
                <a:cs typeface="Consolas" pitchFamily="49" charset="0"/>
              </a:rPr>
              <a:t>using namespace std;</a:t>
            </a:r>
          </a:p>
          <a:p>
            <a:pPr lvl="2">
              <a:buFontTx/>
              <a:buNone/>
            </a:pP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main() {</a:t>
            </a:r>
          </a:p>
          <a:p>
            <a:pPr lvl="2">
              <a:buFontTx/>
              <a:buNone/>
            </a:pPr>
            <a:r>
              <a:rPr lang="en-US" dirty="0" smtClean="0">
                <a:latin typeface="Consolas" pitchFamily="49" charset="0"/>
                <a:cs typeface="Consolas" pitchFamily="49" charset="0"/>
              </a:rPr>
              <a:t>    stack&lt;</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&gt; </a:t>
            </a:r>
            <a:r>
              <a:rPr lang="en-US" dirty="0" err="1" smtClean="0">
                <a:latin typeface="Consolas" pitchFamily="49" charset="0"/>
                <a:cs typeface="Consolas" pitchFamily="49" charset="0"/>
              </a:rPr>
              <a:t>istack</a:t>
            </a:r>
            <a:r>
              <a:rPr lang="en-US" dirty="0" smtClean="0">
                <a:latin typeface="Consolas" pitchFamily="49" charset="0"/>
                <a:cs typeface="Consolas" pitchFamily="49" charset="0"/>
              </a:rPr>
              <a:t>;</a:t>
            </a:r>
          </a:p>
          <a:p>
            <a:pPr lvl="2">
              <a:buFontTx/>
              <a:buNone/>
            </a:pPr>
            <a:endParaRPr lang="en-US" dirty="0" smtClean="0">
              <a:latin typeface="Consolas" pitchFamily="49" charset="0"/>
              <a:cs typeface="Consolas" pitchFamily="49" charset="0"/>
            </a:endParaRP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istack.push</a:t>
            </a:r>
            <a:r>
              <a:rPr lang="en-US" dirty="0" smtClean="0">
                <a:latin typeface="Consolas" pitchFamily="49" charset="0"/>
                <a:cs typeface="Consolas" pitchFamily="49" charset="0"/>
              </a:rPr>
              <a:t>( 13 );</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istack.push</a:t>
            </a:r>
            <a:r>
              <a:rPr lang="en-US" dirty="0" smtClean="0">
                <a:latin typeface="Consolas" pitchFamily="49" charset="0"/>
                <a:cs typeface="Consolas" pitchFamily="49" charset="0"/>
              </a:rPr>
              <a:t>( 42 );</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"Top: " &lt;&lt; </a:t>
            </a:r>
            <a:r>
              <a:rPr lang="en-US" dirty="0" err="1" smtClean="0">
                <a:latin typeface="Consolas" pitchFamily="49" charset="0"/>
                <a:cs typeface="Consolas" pitchFamily="49" charset="0"/>
              </a:rPr>
              <a:t>istack.top</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r>
              <a:rPr lang="en-US" dirty="0" smtClean="0">
                <a:latin typeface="Consolas" pitchFamily="49" charset="0"/>
                <a:cs typeface="Consolas" pitchFamily="49" charset="0"/>
              </a:rPr>
              <a:t>    istack.pop();                             // no return value</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"Top: " &lt;&lt; </a:t>
            </a:r>
            <a:r>
              <a:rPr lang="en-US" dirty="0" err="1" smtClean="0">
                <a:latin typeface="Consolas" pitchFamily="49" charset="0"/>
                <a:cs typeface="Consolas" pitchFamily="49" charset="0"/>
              </a:rPr>
              <a:t>istack.top</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cout</a:t>
            </a:r>
            <a:r>
              <a:rPr lang="en-US" dirty="0" smtClean="0">
                <a:latin typeface="Consolas" pitchFamily="49" charset="0"/>
                <a:cs typeface="Consolas" pitchFamily="49" charset="0"/>
              </a:rPr>
              <a:t> &lt;&lt; "Size: " &lt;&lt; </a:t>
            </a:r>
            <a:r>
              <a:rPr lang="en-US" dirty="0" err="1" smtClean="0">
                <a:latin typeface="Consolas" pitchFamily="49" charset="0"/>
                <a:cs typeface="Consolas" pitchFamily="49" charset="0"/>
              </a:rPr>
              <a:t>istack.size</a:t>
            </a:r>
            <a:r>
              <a:rPr lang="en-US" dirty="0" smtClean="0">
                <a:latin typeface="Consolas" pitchFamily="49" charset="0"/>
                <a:cs typeface="Consolas" pitchFamily="49" charset="0"/>
              </a:rPr>
              <a:t>() &lt;&lt; </a:t>
            </a:r>
            <a:r>
              <a:rPr lang="en-US" dirty="0" err="1" smtClean="0">
                <a:latin typeface="Consolas" pitchFamily="49" charset="0"/>
                <a:cs typeface="Consolas" pitchFamily="49" charset="0"/>
              </a:rPr>
              <a:t>endl</a:t>
            </a:r>
            <a:r>
              <a:rPr lang="en-US" dirty="0" smtClean="0">
                <a:latin typeface="Consolas" pitchFamily="49" charset="0"/>
                <a:cs typeface="Consolas" pitchFamily="49" charset="0"/>
              </a:rPr>
              <a:t>;</a:t>
            </a:r>
          </a:p>
          <a:p>
            <a:pPr lvl="2">
              <a:buFontTx/>
              <a:buNone/>
            </a:pPr>
            <a:endParaRPr lang="en-US" dirty="0" smtClean="0">
              <a:latin typeface="Consolas" pitchFamily="49" charset="0"/>
              <a:cs typeface="Consolas" pitchFamily="49" charset="0"/>
            </a:endParaRPr>
          </a:p>
          <a:p>
            <a:pPr lvl="2">
              <a:buFontTx/>
              <a:buNone/>
            </a:pPr>
            <a:r>
              <a:rPr lang="en-US" dirty="0" smtClean="0">
                <a:latin typeface="Consolas" pitchFamily="49" charset="0"/>
                <a:cs typeface="Consolas" pitchFamily="49" charset="0"/>
              </a:rPr>
              <a:t>    return 0;</a:t>
            </a:r>
          </a:p>
          <a:p>
            <a:pPr lvl="2">
              <a:buFontTx/>
              <a:buNone/>
            </a:pPr>
            <a:r>
              <a:rPr lang="en-US" dirty="0" smtClean="0">
                <a:latin typeface="Consolas" pitchFamily="49" charset="0"/>
                <a:cs typeface="Consolas" pitchFamily="49" charset="0"/>
              </a:rPr>
              <a:t>}</a:t>
            </a:r>
            <a:endParaRPr lang="en-US" sz="1800" dirty="0" smtClean="0">
              <a:latin typeface="Consolas" pitchFamily="49" charset="0"/>
              <a:cs typeface="Consolas" pitchFamily="49" charset="0"/>
            </a:endParaRPr>
          </a:p>
        </p:txBody>
      </p:sp>
      <p:sp>
        <p:nvSpPr>
          <p:cNvPr id="10547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3.2.6</a:t>
            </a:r>
          </a:p>
        </p:txBody>
      </p:sp>
      <p:pic>
        <p:nvPicPr>
          <p:cNvPr id="5"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smtClean="0">
                <a:latin typeface="Arial" charset="0"/>
                <a:cs typeface="Arial" charset="0"/>
              </a:rPr>
              <a:t>Standard Template Library</a:t>
            </a:r>
          </a:p>
        </p:txBody>
      </p:sp>
      <p:sp>
        <p:nvSpPr>
          <p:cNvPr id="1064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reason that the </a:t>
            </a:r>
            <a:r>
              <a:rPr lang="en-US" smtClean="0">
                <a:latin typeface="Consolas" pitchFamily="49" charset="0"/>
                <a:cs typeface="Consolas" pitchFamily="49" charset="0"/>
              </a:rPr>
              <a:t>stack</a:t>
            </a:r>
            <a:r>
              <a:rPr lang="en-US" sz="1600" smtClean="0">
                <a:latin typeface="Arial" charset="0"/>
                <a:cs typeface="Arial" charset="0"/>
              </a:rPr>
              <a:t> </a:t>
            </a:r>
            <a:r>
              <a:rPr lang="en-US" smtClean="0">
                <a:latin typeface="Arial" charset="0"/>
                <a:cs typeface="Arial" charset="0"/>
              </a:rPr>
              <a:t>class is termed a wrapper is because it uses a different container class to actually store the elements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t>
            </a:r>
            <a:r>
              <a:rPr lang="en-US" smtClean="0">
                <a:solidFill>
                  <a:srgbClr val="000000"/>
                </a:solidFill>
                <a:latin typeface="Consolas" pitchFamily="49" charset="0"/>
                <a:cs typeface="Consolas" pitchFamily="49" charset="0"/>
              </a:rPr>
              <a:t>stack</a:t>
            </a:r>
            <a:r>
              <a:rPr lang="en-US" sz="1600" smtClean="0">
                <a:solidFill>
                  <a:srgbClr val="000000"/>
                </a:solidFill>
                <a:latin typeface="Arial" charset="0"/>
                <a:cs typeface="Arial" charset="0"/>
              </a:rPr>
              <a:t> </a:t>
            </a:r>
            <a:r>
              <a:rPr lang="en-US" smtClean="0">
                <a:latin typeface="Arial" charset="0"/>
                <a:cs typeface="Arial" charset="0"/>
              </a:rPr>
              <a:t>class simply presents the </a:t>
            </a:r>
            <a:r>
              <a:rPr lang="en-US" i="1" smtClean="0">
                <a:latin typeface="Arial" charset="0"/>
                <a:cs typeface="Arial" charset="0"/>
              </a:rPr>
              <a:t>stack interface</a:t>
            </a:r>
            <a:r>
              <a:rPr lang="en-US" smtClean="0">
                <a:latin typeface="Arial" charset="0"/>
                <a:cs typeface="Arial" charset="0"/>
              </a:rPr>
              <a:t> with appropriately named member functions:</a:t>
            </a:r>
          </a:p>
          <a:p>
            <a:pPr lvl="1"/>
            <a:r>
              <a:rPr lang="en-US" smtClean="0">
                <a:latin typeface="Consolas" pitchFamily="49" charset="0"/>
                <a:cs typeface="Consolas" pitchFamily="49" charset="0"/>
              </a:rPr>
              <a:t>push</a:t>
            </a:r>
            <a:r>
              <a:rPr lang="en-US" smtClean="0">
                <a:latin typeface="Arial" charset="0"/>
                <a:cs typeface="Arial" charset="0"/>
              </a:rPr>
              <a:t>, </a:t>
            </a:r>
            <a:r>
              <a:rPr lang="en-US" smtClean="0">
                <a:latin typeface="Consolas" pitchFamily="49" charset="0"/>
                <a:cs typeface="Consolas" pitchFamily="49" charset="0"/>
              </a:rPr>
              <a:t>pop</a:t>
            </a:r>
            <a:r>
              <a:rPr lang="en-US" sz="1400" smtClean="0">
                <a:latin typeface="Arial" charset="0"/>
                <a:cs typeface="Arial" charset="0"/>
              </a:rPr>
              <a:t> </a:t>
            </a:r>
            <a:r>
              <a:rPr lang="en-US" smtClean="0">
                <a:latin typeface="Arial" charset="0"/>
                <a:cs typeface="Arial" charset="0"/>
              </a:rPr>
              <a:t>, and </a:t>
            </a:r>
            <a:r>
              <a:rPr lang="en-US" smtClean="0">
                <a:latin typeface="Consolas" pitchFamily="49" charset="0"/>
                <a:cs typeface="Consolas" pitchFamily="49" charset="0"/>
              </a:rPr>
              <a:t>top</a:t>
            </a:r>
            <a:r>
              <a:rPr lang="en-US" sz="1400" smtClean="0">
                <a:latin typeface="Arial" charset="0"/>
                <a:cs typeface="Arial" charset="0"/>
              </a:rPr>
              <a:t> </a:t>
            </a:r>
            <a:endParaRPr lang="en-US" b="1" smtClean="0">
              <a:latin typeface="Courier New" pitchFamily="49" charset="0"/>
              <a:cs typeface="Arial" charset="0"/>
            </a:endParaRPr>
          </a:p>
        </p:txBody>
      </p:sp>
      <p:sp>
        <p:nvSpPr>
          <p:cNvPr id="106500"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3.2.6</a:t>
            </a:r>
          </a:p>
        </p:txBody>
      </p:sp>
      <p:pic>
        <p:nvPicPr>
          <p:cNvPr id="5"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smtClean="0">
                <a:latin typeface="Arial" charset="0"/>
                <a:cs typeface="Arial" charset="0"/>
              </a:rPr>
              <a:t>Stacks</a:t>
            </a:r>
          </a:p>
        </p:txBody>
      </p:sp>
      <p:sp>
        <p:nvSpPr>
          <p:cNvPr id="1075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stack is the simplest of all ADTs</a:t>
            </a:r>
          </a:p>
          <a:p>
            <a:pPr lvl="1"/>
            <a:r>
              <a:rPr lang="en-US" dirty="0" smtClean="0">
                <a:latin typeface="Arial" charset="0"/>
                <a:cs typeface="Arial" charset="0"/>
              </a:rPr>
              <a:t>Understanding how a stack works is trivial</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application of a stack, however, is not in the implementation, but rather:</a:t>
            </a:r>
          </a:p>
          <a:p>
            <a:pPr lvl="1"/>
            <a:r>
              <a:rPr lang="en-US" dirty="0" smtClean="0">
                <a:latin typeface="Arial" charset="0"/>
                <a:cs typeface="Arial" charset="0"/>
              </a:rPr>
              <a:t>Where possible, create a design which allows the use of a stack</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looked at:</a:t>
            </a:r>
          </a:p>
          <a:p>
            <a:pPr lvl="1"/>
            <a:r>
              <a:rPr lang="en-US" dirty="0" smtClean="0">
                <a:latin typeface="Arial" charset="0"/>
                <a:cs typeface="Arial" charset="0"/>
              </a:rPr>
              <a:t>Parsing, function calls, and reverse Polish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1:  Fundamental Algorithms</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1997, §2.2.1, p.238.</a:t>
            </a:r>
          </a:p>
          <a:p>
            <a:pPr marL="533400" indent="-533400">
              <a:buFontTx/>
              <a:buNone/>
            </a:pPr>
            <a:r>
              <a:rPr lang="en-US" sz="1400" dirty="0" smtClean="0">
                <a:latin typeface="Arial" charset="0"/>
                <a:cs typeface="Arial" charset="0"/>
              </a:rPr>
              <a:t>	</a:t>
            </a: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and </a:t>
            </a:r>
            <a:r>
              <a:rPr lang="en-US" sz="1400" dirty="0" err="1" smtClean="0">
                <a:latin typeface="Arial" charset="0"/>
                <a:cs typeface="Arial" charset="0"/>
              </a:rPr>
              <a:t>Rivest</a:t>
            </a:r>
            <a:r>
              <a:rPr lang="en-US" sz="1400" dirty="0" smtClean="0">
                <a:latin typeface="Arial" charset="0"/>
                <a:cs typeface="Arial" charset="0"/>
              </a:rPr>
              <a:t>, </a:t>
            </a:r>
            <a:r>
              <a:rPr lang="en-US" sz="1400" i="1" dirty="0" smtClean="0">
                <a:latin typeface="Arial" charset="0"/>
                <a:cs typeface="Arial" charset="0"/>
              </a:rPr>
              <a:t>Introduction to Algorithms</a:t>
            </a:r>
            <a:r>
              <a:rPr lang="en-US" sz="1400" dirty="0" smtClean="0">
                <a:latin typeface="Arial" charset="0"/>
                <a:cs typeface="Arial" charset="0"/>
              </a:rPr>
              <a:t>, McGraw Hill, 1990, §11.1, p.200.</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Weiss, </a:t>
            </a:r>
            <a:r>
              <a:rPr lang="en-US" sz="1400" i="1" dirty="0" smtClean="0">
                <a:latin typeface="Arial" charset="0"/>
                <a:cs typeface="Arial" charset="0"/>
              </a:rPr>
              <a:t>Data Structures and Algorithm Analysis in C++</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§3.6, p.94.</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Koffman</a:t>
            </a:r>
            <a:r>
              <a:rPr lang="en-US" sz="1400" dirty="0" smtClean="0">
                <a:latin typeface="Arial" charset="0"/>
                <a:cs typeface="Arial" charset="0"/>
              </a:rPr>
              <a:t> and Wolfgang, “Objects, Abstraction, Data </a:t>
            </a:r>
            <a:r>
              <a:rPr lang="en-US" sz="1400" dirty="0" err="1" smtClean="0">
                <a:latin typeface="Arial" charset="0"/>
                <a:cs typeface="Arial" charset="0"/>
              </a:rPr>
              <a:t>Strucutes</a:t>
            </a:r>
            <a:r>
              <a:rPr lang="en-US" sz="1400" dirty="0" smtClean="0">
                <a:latin typeface="Arial" charset="0"/>
                <a:cs typeface="Arial" charset="0"/>
              </a:rPr>
              <a:t> and Design using C++”, John Wiley &amp; Sons, Inc., Ch. 5.</a:t>
            </a:r>
          </a:p>
          <a:p>
            <a:pPr marL="533400" indent="-533400">
              <a:buFontTx/>
              <a:buNone/>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http://en.wikipedia.org/wiki/Stack_(abstract_data_type)</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r>
              <a:rPr lang="en-US" smtClean="0">
                <a:latin typeface="Arial" charset="0"/>
                <a:cs typeface="Arial" charset="0"/>
              </a:rPr>
              <a:t>Stack-as-List Class</a:t>
            </a:r>
          </a:p>
        </p:txBody>
      </p:sp>
      <p:sp>
        <p:nvSpPr>
          <p:cNvPr id="21507"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constructor and destructor is not needed</a:t>
            </a:r>
          </a:p>
          <a:p>
            <a:pPr lvl="1"/>
            <a:r>
              <a:rPr lang="en-US" smtClean="0">
                <a:latin typeface="Arial" charset="0"/>
                <a:cs typeface="Arial" charset="0"/>
              </a:rPr>
              <a:t>Because </a:t>
            </a:r>
            <a:r>
              <a:rPr lang="en-US" smtClean="0">
                <a:solidFill>
                  <a:srgbClr val="FF0000"/>
                </a:solidFill>
                <a:latin typeface="Consolas" pitchFamily="49" charset="0"/>
                <a:cs typeface="Arial" charset="0"/>
              </a:rPr>
              <a:t>list</a:t>
            </a:r>
            <a:r>
              <a:rPr lang="en-US" smtClean="0">
                <a:latin typeface="Arial" charset="0"/>
                <a:cs typeface="Arial" charset="0"/>
              </a:rPr>
              <a:t> is declared, the compiler will call the constructor of the </a:t>
            </a:r>
            <a:r>
              <a:rPr lang="en-US" smtClean="0">
                <a:latin typeface="Consolas" pitchFamily="49" charset="0"/>
                <a:cs typeface="Arial" charset="0"/>
              </a:rPr>
              <a:t>Single_list</a:t>
            </a:r>
            <a:r>
              <a:rPr lang="en-US" smtClean="0">
                <a:latin typeface="Arial" charset="0"/>
                <a:cs typeface="Arial" charset="0"/>
              </a:rPr>
              <a:t> class when the </a:t>
            </a:r>
            <a:r>
              <a:rPr lang="en-US" smtClean="0">
                <a:latin typeface="Consolas" pitchFamily="49" charset="0"/>
                <a:cs typeface="Consolas" pitchFamily="49" charset="0"/>
              </a:rPr>
              <a:t>Stack</a:t>
            </a:r>
            <a:r>
              <a:rPr lang="en-US" smtClean="0">
                <a:latin typeface="Arial" charset="0"/>
                <a:cs typeface="Arial" charset="0"/>
              </a:rPr>
              <a:t> is constructed</a:t>
            </a:r>
            <a:endParaRPr lang="en-US" sz="1200" smtClean="0">
              <a:latin typeface="Arial" charset="0"/>
              <a:cs typeface="Arial" charset="0"/>
            </a:endParaRPr>
          </a:p>
        </p:txBody>
      </p:sp>
      <p:sp>
        <p:nvSpPr>
          <p:cNvPr id="21508" name="Rectangle 5"/>
          <p:cNvSpPr>
            <a:spLocks noChangeArrowheads="1"/>
          </p:cNvSpPr>
          <p:nvPr/>
        </p:nvSpPr>
        <p:spPr bwMode="auto">
          <a:xfrm>
            <a:off x="1908175" y="2822575"/>
            <a:ext cx="5327650" cy="2838450"/>
          </a:xfrm>
          <a:prstGeom prst="rect">
            <a:avLst/>
          </a:prstGeom>
          <a:noFill/>
          <a:ln w="9525">
            <a:noFill/>
            <a:miter lim="800000"/>
            <a:headEnd/>
            <a:tailEnd/>
          </a:ln>
        </p:spPr>
        <p:txBody>
          <a:bodyPr>
            <a:spAutoFit/>
          </a:bodyPr>
          <a:lstStyle/>
          <a:p>
            <a:r>
              <a:rPr lang="en-US" dirty="0">
                <a:latin typeface="Consolas" pitchFamily="49" charset="0"/>
              </a:rPr>
              <a:t>template &lt;typename Type&gt;</a:t>
            </a:r>
          </a:p>
          <a:p>
            <a:r>
              <a:rPr lang="en-US" dirty="0">
                <a:latin typeface="Consolas" pitchFamily="49" charset="0"/>
              </a:rPr>
              <a:t>class Stack {</a:t>
            </a:r>
          </a:p>
          <a:p>
            <a:r>
              <a:rPr lang="en-US" dirty="0">
                <a:latin typeface="Consolas" pitchFamily="49" charset="0"/>
              </a:rPr>
              <a:t>    private:</a:t>
            </a:r>
          </a:p>
          <a:p>
            <a:r>
              <a:rPr lang="en-US" dirty="0">
                <a:latin typeface="Consolas" pitchFamily="49" charset="0"/>
              </a:rPr>
              <a:t>        </a:t>
            </a:r>
            <a:r>
              <a:rPr lang="en-US" dirty="0" err="1">
                <a:latin typeface="Consolas" pitchFamily="49" charset="0"/>
              </a:rPr>
              <a:t>Single_list</a:t>
            </a:r>
            <a:r>
              <a:rPr lang="en-US" dirty="0">
                <a:latin typeface="Consolas" pitchFamily="49" charset="0"/>
              </a:rPr>
              <a:t>&lt;Type&gt; </a:t>
            </a:r>
            <a:r>
              <a:rPr lang="en-US" dirty="0">
                <a:solidFill>
                  <a:srgbClr val="FF0000"/>
                </a:solidFill>
                <a:latin typeface="Consolas" pitchFamily="49" charset="0"/>
              </a:rPr>
              <a:t>list</a:t>
            </a:r>
            <a:r>
              <a:rPr lang="en-US" dirty="0">
                <a:latin typeface="Consolas" pitchFamily="49" charset="0"/>
              </a:rPr>
              <a:t>;</a:t>
            </a:r>
          </a:p>
          <a:p>
            <a:r>
              <a:rPr lang="en-US" dirty="0">
                <a:latin typeface="Consolas" pitchFamily="49" charset="0"/>
              </a:rPr>
              <a:t>    public:</a:t>
            </a:r>
          </a:p>
          <a:p>
            <a:r>
              <a:rPr lang="en-US" dirty="0">
                <a:latin typeface="Consolas" pitchFamily="49" charset="0"/>
              </a:rPr>
              <a:t>        </a:t>
            </a:r>
            <a:r>
              <a:rPr lang="en-US" dirty="0" err="1">
                <a:solidFill>
                  <a:srgbClr val="FF33CC"/>
                </a:solidFill>
                <a:latin typeface="Consolas" pitchFamily="49" charset="0"/>
              </a:rPr>
              <a:t>bool</a:t>
            </a:r>
            <a:r>
              <a:rPr lang="en-US" dirty="0">
                <a:latin typeface="Consolas" pitchFamily="49" charset="0"/>
              </a:rPr>
              <a:t> </a:t>
            </a:r>
            <a:r>
              <a:rPr lang="en-US" dirty="0">
                <a:solidFill>
                  <a:srgbClr val="663300"/>
                </a:solidFill>
                <a:latin typeface="Consolas" pitchFamily="49" charset="0"/>
              </a:rPr>
              <a:t>empty</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top</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void</a:t>
            </a:r>
            <a:r>
              <a:rPr lang="en-US" dirty="0">
                <a:latin typeface="Consolas" pitchFamily="49" charset="0"/>
              </a:rPr>
              <a:t> </a:t>
            </a:r>
            <a:r>
              <a:rPr lang="en-US" dirty="0">
                <a:solidFill>
                  <a:srgbClr val="663300"/>
                </a:solidFill>
                <a:latin typeface="Consolas" pitchFamily="49" charset="0"/>
              </a:rPr>
              <a:t>push</a:t>
            </a:r>
            <a:r>
              <a:rPr lang="en-US" dirty="0">
                <a:latin typeface="Consolas" pitchFamily="49" charset="0"/>
              </a:rPr>
              <a:t>( </a:t>
            </a:r>
            <a:r>
              <a:rPr lang="en-US" dirty="0" smtClean="0">
                <a:latin typeface="Consolas" pitchFamily="49" charset="0"/>
              </a:rPr>
              <a:t>Type </a:t>
            </a:r>
            <a:r>
              <a:rPr lang="en-US" dirty="0" err="1" smtClean="0">
                <a:latin typeface="Consolas" pitchFamily="49" charset="0"/>
              </a:rPr>
              <a:t>const</a:t>
            </a:r>
            <a:r>
              <a:rPr lang="en-US" dirty="0" smtClean="0">
                <a:latin typeface="Consolas" pitchFamily="49" charset="0"/>
              </a:rPr>
              <a:t> </a:t>
            </a:r>
            <a:r>
              <a:rPr lang="en-US" dirty="0">
                <a:latin typeface="Consolas" pitchFamily="49" charset="0"/>
              </a:rPr>
              <a:t>&amp; );</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663300"/>
                </a:solidFill>
                <a:latin typeface="Consolas" pitchFamily="49" charset="0"/>
              </a:rPr>
              <a:t>pop</a:t>
            </a:r>
            <a:r>
              <a:rPr lang="en-US" dirty="0">
                <a:latin typeface="Consolas" pitchFamily="49" charset="0"/>
              </a:rPr>
              <a:t>();</a:t>
            </a:r>
          </a:p>
          <a:p>
            <a:r>
              <a:rPr lang="en-US" dirty="0">
                <a:latin typeface="Consolas" pitchFamily="49" charset="0"/>
              </a:rPr>
              <a:t>};</a:t>
            </a:r>
          </a:p>
        </p:txBody>
      </p:sp>
      <p:sp>
        <p:nvSpPr>
          <p:cNvPr id="21509"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mtClean="0">
                <a:latin typeface="Arial" charset="0"/>
                <a:cs typeface="Arial" charset="0"/>
              </a:rPr>
              <a:t>Stack-as-List Class</a:t>
            </a:r>
          </a:p>
        </p:txBody>
      </p:sp>
      <p:sp>
        <p:nvSpPr>
          <p:cNvPr id="22531"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The empty and push functions just call the appropriate functions of the </a:t>
            </a:r>
            <a:r>
              <a:rPr lang="en-US" dirty="0" err="1" smtClean="0">
                <a:latin typeface="Consolas" pitchFamily="49" charset="0"/>
                <a:cs typeface="Arial" charset="0"/>
              </a:rPr>
              <a:t>Single_list</a:t>
            </a:r>
            <a:r>
              <a:rPr lang="en-US" dirty="0" smtClean="0">
                <a:latin typeface="Arial" charset="0"/>
                <a:cs typeface="Arial" charset="0"/>
              </a:rPr>
              <a:t> class</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template &lt;typename Type&gt;</a:t>
            </a:r>
          </a:p>
          <a:p>
            <a:pPr>
              <a:buFontTx/>
              <a:buNone/>
            </a:pPr>
            <a:r>
              <a:rPr lang="en-US" sz="1600" dirty="0" smtClean="0">
                <a:solidFill>
                  <a:srgbClr val="FF33CC"/>
                </a:solidFill>
                <a:latin typeface="Consolas" pitchFamily="49" charset="0"/>
                <a:cs typeface="Arial" charset="0"/>
              </a:rPr>
              <a:t>		</a:t>
            </a:r>
            <a:r>
              <a:rPr lang="en-US" sz="1600" dirty="0" err="1" smtClean="0">
                <a:solidFill>
                  <a:srgbClr val="FF33CC"/>
                </a:solidFill>
                <a:latin typeface="Consolas" pitchFamily="49" charset="0"/>
                <a:cs typeface="Arial" charset="0"/>
              </a:rPr>
              <a:t>bool</a:t>
            </a:r>
            <a:r>
              <a:rPr lang="en-US" sz="1600" dirty="0" smtClean="0">
                <a:latin typeface="Consolas" pitchFamily="49" charset="0"/>
                <a:cs typeface="Arial" charset="0"/>
              </a:rPr>
              <a:t> Stack&lt;Type&gt;::</a:t>
            </a:r>
            <a:r>
              <a:rPr lang="en-US" sz="1600" dirty="0" smtClean="0">
                <a:solidFill>
                  <a:srgbClr val="00B0F0"/>
                </a:solidFill>
                <a:latin typeface="Consolas" pitchFamily="49" charset="0"/>
                <a:cs typeface="Arial" charset="0"/>
              </a:rPr>
              <a:t>empty</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 {</a:t>
            </a:r>
          </a:p>
          <a:p>
            <a:pPr>
              <a:buFontTx/>
              <a:buNone/>
            </a:pPr>
            <a:r>
              <a:rPr lang="en-US" sz="1600" dirty="0" smtClean="0">
                <a:latin typeface="Consolas" pitchFamily="49" charset="0"/>
                <a:cs typeface="Arial" charset="0"/>
              </a:rPr>
              <a:t>		    return </a:t>
            </a:r>
            <a:r>
              <a:rPr lang="en-US" sz="1600" dirty="0" err="1" smtClean="0">
                <a:solidFill>
                  <a:srgbClr val="FF0000"/>
                </a:solidFill>
                <a:latin typeface="Consolas" pitchFamily="49" charset="0"/>
                <a:cs typeface="Arial" charset="0"/>
              </a:rPr>
              <a:t>list</a:t>
            </a:r>
            <a:r>
              <a:rPr lang="en-US" sz="1600" dirty="0" err="1" smtClean="0">
                <a:latin typeface="Consolas" pitchFamily="49" charset="0"/>
                <a:cs typeface="Arial" charset="0"/>
              </a:rPr>
              <a:t>.</a:t>
            </a:r>
            <a:r>
              <a:rPr lang="en-US" sz="1600" dirty="0" err="1" smtClean="0">
                <a:solidFill>
                  <a:srgbClr val="00B0F0"/>
                </a:solidFill>
                <a:latin typeface="Consolas" pitchFamily="49" charset="0"/>
                <a:cs typeface="Arial" charset="0"/>
              </a:rPr>
              <a:t>empty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a:p>
            <a:pPr>
              <a:buFontTx/>
              <a:buNone/>
            </a:pPr>
            <a:endParaRPr lang="en-US" sz="1600" dirty="0" smtClean="0">
              <a:latin typeface="Consolas" pitchFamily="49" charset="0"/>
              <a:cs typeface="Arial" charset="0"/>
            </a:endParaRPr>
          </a:p>
          <a:p>
            <a:pPr>
              <a:buFontTx/>
              <a:buNone/>
            </a:pPr>
            <a:r>
              <a:rPr lang="en-US" sz="1800" dirty="0" smtClean="0">
                <a:latin typeface="Consolas" pitchFamily="49" charset="0"/>
                <a:cs typeface="Arial" charset="0"/>
              </a:rPr>
              <a:t>		template &lt;typename Type&gt;</a:t>
            </a:r>
          </a:p>
          <a:p>
            <a:pPr>
              <a:buFontTx/>
              <a:buNone/>
            </a:pPr>
            <a:r>
              <a:rPr lang="en-US" sz="1800" dirty="0" smtClean="0">
                <a:solidFill>
                  <a:srgbClr val="FF33CC"/>
                </a:solidFill>
                <a:latin typeface="Consolas" pitchFamily="49" charset="0"/>
                <a:cs typeface="Arial" charset="0"/>
              </a:rPr>
              <a:t>		void</a:t>
            </a:r>
            <a:r>
              <a:rPr lang="en-US" sz="1800" dirty="0" smtClean="0">
                <a:latin typeface="Consolas" pitchFamily="49" charset="0"/>
                <a:cs typeface="Arial" charset="0"/>
              </a:rPr>
              <a:t> Stack&lt;Type&gt;::</a:t>
            </a:r>
            <a:r>
              <a:rPr lang="en-US" sz="1800" dirty="0" smtClean="0">
                <a:solidFill>
                  <a:srgbClr val="00B0F0"/>
                </a:solidFill>
                <a:latin typeface="Consolas" pitchFamily="49" charset="0"/>
                <a:cs typeface="Arial" charset="0"/>
              </a:rPr>
              <a:t>push</a:t>
            </a:r>
            <a:r>
              <a:rPr lang="en-US" sz="1800" dirty="0" smtClean="0">
                <a:latin typeface="Consolas" pitchFamily="49" charset="0"/>
                <a:cs typeface="Arial" charset="0"/>
              </a:rPr>
              <a:t>( Type </a:t>
            </a:r>
            <a:r>
              <a:rPr lang="en-US" sz="1800" dirty="0" err="1" smtClean="0">
                <a:latin typeface="Consolas" pitchFamily="49" charset="0"/>
                <a:cs typeface="Arial" charset="0"/>
              </a:rPr>
              <a:t>const</a:t>
            </a:r>
            <a:r>
              <a:rPr lang="en-US" sz="1800" dirty="0" smtClean="0">
                <a:latin typeface="Consolas" pitchFamily="49" charset="0"/>
                <a:cs typeface="Arial" charset="0"/>
              </a:rPr>
              <a:t> &amp;</a:t>
            </a:r>
            <a:r>
              <a:rPr lang="en-US" sz="1800" dirty="0" err="1" smtClean="0">
                <a:solidFill>
                  <a:schemeClr val="accent2"/>
                </a:solidFill>
                <a:latin typeface="Consolas" pitchFamily="49" charset="0"/>
                <a:cs typeface="Arial" charset="0"/>
              </a:rPr>
              <a:t>obj</a:t>
            </a:r>
            <a:r>
              <a:rPr lang="en-US" sz="1800" dirty="0" smtClean="0">
                <a:latin typeface="Consolas" pitchFamily="49" charset="0"/>
                <a:cs typeface="Arial" charset="0"/>
              </a:rPr>
              <a:t> ) {</a:t>
            </a:r>
          </a:p>
          <a:p>
            <a:pPr>
              <a:buFontTx/>
              <a:buNone/>
            </a:pPr>
            <a:r>
              <a:rPr lang="en-US" sz="1800" dirty="0" smtClean="0">
                <a:latin typeface="Consolas" pitchFamily="49" charset="0"/>
                <a:cs typeface="Arial" charset="0"/>
              </a:rPr>
              <a:t>		    </a:t>
            </a:r>
            <a:r>
              <a:rPr lang="en-US" sz="1800" dirty="0" err="1" smtClean="0">
                <a:solidFill>
                  <a:srgbClr val="FF0000"/>
                </a:solidFill>
                <a:latin typeface="Consolas" pitchFamily="49" charset="0"/>
                <a:cs typeface="Arial" charset="0"/>
              </a:rPr>
              <a:t>list</a:t>
            </a:r>
            <a:r>
              <a:rPr lang="en-US" sz="1800" dirty="0" err="1" smtClean="0">
                <a:latin typeface="Consolas" pitchFamily="49" charset="0"/>
                <a:cs typeface="Arial" charset="0"/>
              </a:rPr>
              <a:t>.</a:t>
            </a:r>
            <a:r>
              <a:rPr lang="en-US" sz="1800" dirty="0" err="1" smtClean="0">
                <a:solidFill>
                  <a:srgbClr val="00B0F0"/>
                </a:solidFill>
                <a:latin typeface="Consolas" pitchFamily="49" charset="0"/>
                <a:cs typeface="Arial" charset="0"/>
              </a:rPr>
              <a:t>push_front</a:t>
            </a:r>
            <a:r>
              <a:rPr lang="en-US" sz="1800" dirty="0" smtClean="0">
                <a:latin typeface="Consolas" pitchFamily="49" charset="0"/>
                <a:cs typeface="Arial" charset="0"/>
              </a:rPr>
              <a:t>( </a:t>
            </a:r>
            <a:r>
              <a:rPr lang="en-US" sz="1800" dirty="0" err="1" smtClean="0">
                <a:solidFill>
                  <a:schemeClr val="accent2"/>
                </a:solidFill>
                <a:latin typeface="Consolas" pitchFamily="49" charset="0"/>
                <a:cs typeface="Arial" charset="0"/>
              </a:rPr>
              <a:t>obj</a:t>
            </a:r>
            <a:r>
              <a:rPr lang="en-US" sz="1800" dirty="0" smtClean="0">
                <a:latin typeface="Consolas" pitchFamily="49" charset="0"/>
                <a:cs typeface="Arial" charset="0"/>
              </a:rPr>
              <a:t> );</a:t>
            </a:r>
          </a:p>
          <a:p>
            <a:pPr>
              <a:buFontTx/>
              <a:buNone/>
            </a:pPr>
            <a:r>
              <a:rPr lang="en-US" sz="1800" dirty="0" smtClean="0">
                <a:latin typeface="Consolas" pitchFamily="49" charset="0"/>
                <a:cs typeface="Arial" charset="0"/>
              </a:rPr>
              <a:t>		}</a:t>
            </a:r>
          </a:p>
          <a:p>
            <a:pPr>
              <a:buFontTx/>
              <a:buNone/>
            </a:pPr>
            <a:endParaRPr lang="en-US" sz="1600" dirty="0" smtClean="0">
              <a:latin typeface="Consolas" pitchFamily="49" charset="0"/>
              <a:cs typeface="Arial" charset="0"/>
            </a:endParaRPr>
          </a:p>
        </p:txBody>
      </p:sp>
      <p:sp>
        <p:nvSpPr>
          <p:cNvPr id="2253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latin typeface="Arial" charset="0"/>
                <a:cs typeface="Arial" charset="0"/>
              </a:rPr>
              <a:t>Stack-as-List Class</a:t>
            </a:r>
          </a:p>
        </p:txBody>
      </p:sp>
      <p:sp>
        <p:nvSpPr>
          <p:cNvPr id="235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top and pop functions, however, must check the boundary case:</a:t>
            </a: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template &lt;typename Type&gt;</a:t>
            </a:r>
          </a:p>
          <a:p>
            <a:pPr>
              <a:buFontTx/>
              <a:buNone/>
            </a:pPr>
            <a:r>
              <a:rPr lang="en-US" sz="1600" smtClean="0">
                <a:solidFill>
                  <a:srgbClr val="FF33CC"/>
                </a:solidFill>
                <a:latin typeface="Consolas" pitchFamily="49" charset="0"/>
                <a:cs typeface="Arial" charset="0"/>
              </a:rPr>
              <a:t>Type</a:t>
            </a:r>
            <a:r>
              <a:rPr lang="en-US" sz="1600" smtClean="0">
                <a:latin typeface="Consolas" pitchFamily="49" charset="0"/>
                <a:cs typeface="Arial" charset="0"/>
              </a:rPr>
              <a:t> Stack&lt;Type&gt;::</a:t>
            </a:r>
            <a:r>
              <a:rPr lang="en-US" sz="1600" smtClean="0">
                <a:solidFill>
                  <a:srgbClr val="00B0F0"/>
                </a:solidFill>
                <a:latin typeface="Consolas" pitchFamily="49" charset="0"/>
                <a:cs typeface="Arial" charset="0"/>
              </a:rPr>
              <a:t>top</a:t>
            </a:r>
            <a:r>
              <a:rPr lang="en-US" sz="1600" smtClean="0">
                <a:latin typeface="Consolas" pitchFamily="49" charset="0"/>
                <a:cs typeface="Arial" charset="0"/>
              </a:rPr>
              <a:t>() const {</a:t>
            </a:r>
          </a:p>
          <a:p>
            <a:pPr>
              <a:buFontTx/>
              <a:buNone/>
            </a:pPr>
            <a:r>
              <a:rPr lang="en-US" sz="1600" smtClean="0">
                <a:latin typeface="Consolas" pitchFamily="49" charset="0"/>
                <a:cs typeface="Arial" charset="0"/>
              </a:rPr>
              <a:t>    if ( empty()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list</a:t>
            </a:r>
            <a:r>
              <a:rPr lang="en-US" sz="1600" smtClean="0">
                <a:latin typeface="Consolas" pitchFamily="49" charset="0"/>
                <a:cs typeface="Arial" charset="0"/>
              </a:rPr>
              <a:t>.</a:t>
            </a:r>
            <a:r>
              <a:rPr lang="en-US" sz="1600" smtClean="0">
                <a:solidFill>
                  <a:srgbClr val="00B0F0"/>
                </a:solidFill>
                <a:latin typeface="Consolas" pitchFamily="49" charset="0"/>
                <a:cs typeface="Arial" charset="0"/>
              </a:rPr>
              <a:t>front</a:t>
            </a:r>
            <a:r>
              <a:rPr lang="en-US" sz="1600" smtClean="0">
                <a:latin typeface="Consolas" pitchFamily="49" charset="0"/>
                <a:cs typeface="Arial" charset="0"/>
              </a:rPr>
              <a:t>();</a:t>
            </a:r>
          </a:p>
          <a:p>
            <a:pPr>
              <a:buFontTx/>
              <a:buNone/>
            </a:pPr>
            <a:r>
              <a:rPr lang="en-US" sz="1600" smtClean="0">
                <a:latin typeface="Consolas" pitchFamily="49" charset="0"/>
                <a:cs typeface="Arial" charset="0"/>
              </a:rPr>
              <a:t>}</a:t>
            </a:r>
          </a:p>
        </p:txBody>
      </p:sp>
      <p:sp>
        <p:nvSpPr>
          <p:cNvPr id="23556" name="Rectangle 3"/>
          <p:cNvSpPr>
            <a:spLocks noChangeArrowheads="1"/>
          </p:cNvSpPr>
          <p:nvPr/>
        </p:nvSpPr>
        <p:spPr bwMode="auto">
          <a:xfrm>
            <a:off x="4211638" y="3787775"/>
            <a:ext cx="4537075" cy="2520950"/>
          </a:xfrm>
          <a:prstGeom prst="rect">
            <a:avLst/>
          </a:prstGeom>
          <a:noFill/>
          <a:ln w="9525">
            <a:noFill/>
            <a:miter lim="800000"/>
            <a:headEnd/>
            <a:tailEnd/>
          </a:ln>
        </p:spPr>
        <p:txBody>
          <a:bodyPr/>
          <a:lstStyle/>
          <a:p>
            <a:pPr marL="342900" indent="-342900" eaLnBrk="0" hangingPunct="0">
              <a:spcBef>
                <a:spcPct val="20000"/>
              </a:spcBef>
            </a:pPr>
            <a:r>
              <a:rPr lang="en-US" sz="1600">
                <a:latin typeface="Consolas" pitchFamily="49" charset="0"/>
              </a:rPr>
              <a:t>template &lt;typename Type&gt;</a:t>
            </a:r>
          </a:p>
          <a:p>
            <a:pPr marL="342900" indent="-342900" eaLnBrk="0" hangingPunct="0">
              <a:spcBef>
                <a:spcPct val="20000"/>
              </a:spcBef>
            </a:pPr>
            <a:r>
              <a:rPr lang="en-US" sz="1600">
                <a:solidFill>
                  <a:srgbClr val="FF33CC"/>
                </a:solidFill>
                <a:latin typeface="Consolas" pitchFamily="49" charset="0"/>
              </a:rPr>
              <a:t>Type</a:t>
            </a:r>
            <a:r>
              <a:rPr lang="en-US" sz="1600">
                <a:latin typeface="Consolas" pitchFamily="49" charset="0"/>
              </a:rPr>
              <a:t> Stack&lt;Type&gt;::</a:t>
            </a:r>
            <a:r>
              <a:rPr lang="en-US" sz="1600">
                <a:solidFill>
                  <a:srgbClr val="00B0F0"/>
                </a:solidFill>
                <a:latin typeface="Consolas" pitchFamily="49" charset="0"/>
              </a:rPr>
              <a:t>pop</a:t>
            </a:r>
            <a:r>
              <a:rPr lang="en-US" sz="1600">
                <a:latin typeface="Consolas" pitchFamily="49" charset="0"/>
              </a:rPr>
              <a:t>() {</a:t>
            </a:r>
          </a:p>
          <a:p>
            <a:pPr marL="342900" indent="-342900" eaLnBrk="0" hangingPunct="0">
              <a:spcBef>
                <a:spcPct val="20000"/>
              </a:spcBef>
            </a:pPr>
            <a:r>
              <a:rPr lang="en-US" sz="1600">
                <a:latin typeface="Consolas" pitchFamily="49" charset="0"/>
              </a:rPr>
              <a:t>    if ( empty() ) {</a:t>
            </a:r>
          </a:p>
          <a:p>
            <a:pPr marL="342900" indent="-342900" eaLnBrk="0" hangingPunct="0">
              <a:spcBef>
                <a:spcPct val="20000"/>
              </a:spcBef>
            </a:pPr>
            <a:r>
              <a:rPr lang="en-US" sz="1600">
                <a:latin typeface="Consolas" pitchFamily="49" charset="0"/>
              </a:rPr>
              <a:t>        throw underflow();</a:t>
            </a:r>
          </a:p>
          <a:p>
            <a:pPr marL="342900" indent="-342900" eaLnBrk="0" hangingPunct="0">
              <a:spcBef>
                <a:spcPct val="20000"/>
              </a:spcBef>
            </a:pPr>
            <a:r>
              <a:rPr lang="en-US" sz="1600">
                <a:latin typeface="Consolas" pitchFamily="49" charset="0"/>
              </a:rPr>
              <a:t>    }</a:t>
            </a:r>
          </a:p>
          <a:p>
            <a:pPr marL="342900" indent="-342900" eaLnBrk="0" hangingPunct="0">
              <a:spcBef>
                <a:spcPct val="20000"/>
              </a:spcBef>
            </a:pPr>
            <a:endParaRPr lang="en-US" sz="1600">
              <a:latin typeface="Consolas" pitchFamily="49" charset="0"/>
            </a:endParaRPr>
          </a:p>
          <a:p>
            <a:pPr marL="342900" indent="-342900" eaLnBrk="0" hangingPunct="0">
              <a:spcBef>
                <a:spcPct val="20000"/>
              </a:spcBef>
            </a:pPr>
            <a:r>
              <a:rPr lang="en-US" sz="1600">
                <a:latin typeface="Consolas" pitchFamily="49" charset="0"/>
              </a:rPr>
              <a:t>    return </a:t>
            </a:r>
            <a:r>
              <a:rPr lang="en-US" sz="1600">
                <a:solidFill>
                  <a:srgbClr val="FF0000"/>
                </a:solidFill>
                <a:latin typeface="Consolas" pitchFamily="49" charset="0"/>
              </a:rPr>
              <a:t>list</a:t>
            </a:r>
            <a:r>
              <a:rPr lang="en-US" sz="1600">
                <a:latin typeface="Consolas" pitchFamily="49" charset="0"/>
              </a:rPr>
              <a:t>.</a:t>
            </a:r>
            <a:r>
              <a:rPr lang="en-US" sz="1600">
                <a:solidFill>
                  <a:srgbClr val="00B0F0"/>
                </a:solidFill>
                <a:latin typeface="Consolas" pitchFamily="49" charset="0"/>
              </a:rPr>
              <a:t>pop_front</a:t>
            </a:r>
            <a:r>
              <a:rPr lang="en-US" sz="1600">
                <a:latin typeface="Consolas" pitchFamily="49" charset="0"/>
              </a:rPr>
              <a:t>();</a:t>
            </a:r>
          </a:p>
          <a:p>
            <a:pPr marL="342900" indent="-342900" eaLnBrk="0" hangingPunct="0">
              <a:spcBef>
                <a:spcPct val="20000"/>
              </a:spcBef>
            </a:pPr>
            <a:r>
              <a:rPr lang="en-US" sz="1600">
                <a:latin typeface="Consolas" pitchFamily="49" charset="0"/>
              </a:rPr>
              <a:t>}</a:t>
            </a:r>
          </a:p>
        </p:txBody>
      </p:sp>
      <p:sp>
        <p:nvSpPr>
          <p:cNvPr id="23557"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latin typeface="Arial" charset="0"/>
                <a:cs typeface="Arial" charset="0"/>
              </a:rPr>
              <a:t>Array Implementation</a:t>
            </a:r>
          </a:p>
        </p:txBody>
      </p:sp>
      <p:sp>
        <p:nvSpPr>
          <p:cNvPr id="245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one-ended arrays, all operations at the back are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p:txBody>
      </p:sp>
      <p:graphicFrame>
        <p:nvGraphicFramePr>
          <p:cNvPr id="22640" name="Group 112"/>
          <p:cNvGraphicFramePr>
            <a:graphicFrameLocks noGrp="1"/>
          </p:cNvGraphicFramePr>
          <p:nvPr/>
        </p:nvGraphicFramePr>
        <p:xfrm>
          <a:off x="2586038" y="3384550"/>
          <a:ext cx="4125912" cy="1484313"/>
        </p:xfrm>
        <a:graphic>
          <a:graphicData uri="http://schemas.openxmlformats.org/drawingml/2006/table">
            <a:tbl>
              <a:tblPr/>
              <a:tblGrid>
                <a:gridCol w="1374775">
                  <a:extLst>
                    <a:ext uri="{9D8B030D-6E8A-4147-A177-3AD203B41FA5}">
                      <a16:colId xmlns:a16="http://schemas.microsoft.com/office/drawing/2014/main" val="20000"/>
                    </a:ext>
                  </a:extLst>
                </a:gridCol>
                <a:gridCol w="1376362">
                  <a:extLst>
                    <a:ext uri="{9D8B030D-6E8A-4147-A177-3AD203B41FA5}">
                      <a16:colId xmlns:a16="http://schemas.microsoft.com/office/drawing/2014/main" val="20001"/>
                    </a:ext>
                  </a:extLst>
                </a:gridCol>
                <a:gridCol w="1374775">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Front/</a:t>
                      </a:r>
                      <a:r>
                        <a:rPr kumimoji="0" lang="en-CA" sz="1800" b="1"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CA" sz="1800" b="1" i="0" u="none" strike="noStrike" cap="none" normalizeH="0" baseline="30000" dirty="0" smtClean="0">
                          <a:ln>
                            <a:noFill/>
                          </a:ln>
                          <a:solidFill>
                            <a:schemeClr val="tx1"/>
                          </a:solidFill>
                          <a:effectLst/>
                          <a:latin typeface="Calibri" pitchFamily="34" charset="0"/>
                          <a:cs typeface="Arial" charset="0"/>
                        </a:rPr>
                        <a:t>st</a:t>
                      </a:r>
                      <a:r>
                        <a:rPr kumimoji="0" lang="en-CA" sz="1800" b="1" i="0" u="none" strike="noStrike" cap="none" normalizeH="0" baseline="0" dirty="0" smtClean="0">
                          <a:ln>
                            <a:noFill/>
                          </a:ln>
                          <a:solidFill>
                            <a:schemeClr val="tx1"/>
                          </a:solidFill>
                          <a:effectLst/>
                          <a:latin typeface="Calibri" pitchFamily="34" charset="0"/>
                          <a:cs typeface="Arial" charset="0"/>
                        </a:rPr>
                        <a: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Back/</a:t>
                      </a:r>
                      <a:r>
                        <a:rPr kumimoji="0" lang="en-CA" sz="1800" b="1" i="1" u="none" strike="noStrike" cap="none" normalizeH="0" baseline="0" smtClean="0">
                          <a:ln>
                            <a:noFill/>
                          </a:ln>
                          <a:solidFill>
                            <a:schemeClr val="tx1"/>
                          </a:solidFill>
                          <a:effectLst/>
                          <a:latin typeface="Times New Roman" pitchFamily="18" charset="0"/>
                          <a:cs typeface="Times New Roman" pitchFamily="18" charset="0"/>
                        </a:rPr>
                        <a:t>n</a:t>
                      </a:r>
                      <a:r>
                        <a:rPr kumimoji="0" lang="en-CA" sz="1800" b="1" i="0" u="none" strike="noStrike" cap="none" normalizeH="0" baseline="30000" smtClean="0">
                          <a:ln>
                            <a:noFill/>
                          </a:ln>
                          <a:solidFill>
                            <a:schemeClr val="tx1"/>
                          </a:solidFill>
                          <a:effectLst/>
                          <a:latin typeface="Calibri" pitchFamily="34" charset="0"/>
                          <a:cs typeface="Arial" charset="0"/>
                        </a:rPr>
                        <a:t>th</a:t>
                      </a:r>
                      <a:endParaRPr kumimoji="0" lang="en-CA" sz="1800" b="1" i="0" u="none" strike="noStrike" cap="none" normalizeH="0" baseline="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Find</a:t>
                      </a:r>
                      <a:endParaRPr kumimoji="0" lang="en-CA" sz="1800" b="1" i="0" u="none" strike="noStrike" cap="none" normalizeH="0" baseline="3000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Insert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Erase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24593" name="Picture 9" descr="x1"/>
          <p:cNvPicPr>
            <a:picLocks noChangeAspect="1" noChangeArrowheads="1"/>
          </p:cNvPicPr>
          <p:nvPr/>
        </p:nvPicPr>
        <p:blipFill>
          <a:blip r:embed="rId3" cstate="print"/>
          <a:srcRect/>
          <a:stretch>
            <a:fillRect/>
          </a:stretch>
        </p:blipFill>
        <p:spPr bwMode="auto">
          <a:xfrm>
            <a:off x="2611438" y="2205038"/>
            <a:ext cx="4090987" cy="546100"/>
          </a:xfrm>
          <a:prstGeom prst="rect">
            <a:avLst/>
          </a:prstGeom>
          <a:noFill/>
          <a:ln w="9525">
            <a:noFill/>
            <a:miter lim="800000"/>
            <a:headEnd/>
            <a:tailEnd/>
          </a:ln>
        </p:spPr>
      </p:pic>
      <p:sp>
        <p:nvSpPr>
          <p:cNvPr id="24594"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r>
              <a:rPr lang="en-US" smtClean="0">
                <a:latin typeface="Arial" charset="0"/>
                <a:cs typeface="Arial" charset="0"/>
              </a:rPr>
              <a:t>Destructor</a:t>
            </a:r>
          </a:p>
        </p:txBody>
      </p:sp>
      <p:sp>
        <p:nvSpPr>
          <p:cNvPr id="25603"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We need to store an array:</a:t>
            </a:r>
          </a:p>
          <a:p>
            <a:pPr lvl="1"/>
            <a:r>
              <a:rPr lang="en-US" dirty="0" smtClean="0">
                <a:latin typeface="Arial" charset="0"/>
                <a:cs typeface="Arial" charset="0"/>
              </a:rPr>
              <a:t>In C++, this is done by storing the address of the first entry</a:t>
            </a:r>
          </a:p>
          <a:p>
            <a:pPr>
              <a:buFontTx/>
              <a:buNone/>
            </a:pPr>
            <a:r>
              <a:rPr lang="en-US" sz="1800" b="1" dirty="0" smtClean="0">
                <a:latin typeface="Courier New" pitchFamily="49" charset="0"/>
                <a:cs typeface="Arial" charset="0"/>
              </a:rPr>
              <a:t>		Type *</a:t>
            </a:r>
            <a:r>
              <a:rPr lang="en-US" sz="1800" b="1" dirty="0" smtClean="0">
                <a:solidFill>
                  <a:srgbClr val="FF0000"/>
                </a:solidFill>
                <a:latin typeface="Courier New" pitchFamily="49" charset="0"/>
                <a:cs typeface="Arial" charset="0"/>
              </a:rPr>
              <a:t>array</a:t>
            </a:r>
            <a:r>
              <a:rPr lang="en-US" sz="1800" b="1" dirty="0" smtClean="0">
                <a:latin typeface="Courier New" pitchFamily="49" charset="0"/>
                <a:cs typeface="Arial" charset="0"/>
              </a:rPr>
              <a: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need additional information, including:</a:t>
            </a:r>
          </a:p>
          <a:p>
            <a:pPr lvl="1"/>
            <a:r>
              <a:rPr lang="en-US" dirty="0" smtClean="0">
                <a:latin typeface="Arial" charset="0"/>
                <a:cs typeface="Arial" charset="0"/>
              </a:rPr>
              <a:t>The number of objects currently in the stack</a:t>
            </a:r>
          </a:p>
          <a:p>
            <a:pPr>
              <a:buFontTx/>
              <a:buNone/>
            </a:pPr>
            <a:r>
              <a:rPr lang="en-US" sz="1800" b="1" dirty="0" smtClean="0">
                <a:latin typeface="Courier New" pitchFamily="49" charset="0"/>
                <a:cs typeface="Arial" charset="0"/>
              </a:rPr>
              <a:t>	      </a:t>
            </a:r>
            <a:r>
              <a:rPr lang="en-US" sz="1800" b="1" dirty="0" err="1" smtClean="0">
                <a:latin typeface="Courier New" pitchFamily="49" charset="0"/>
                <a:cs typeface="Arial" charset="0"/>
              </a:rPr>
              <a:t>int</a:t>
            </a:r>
            <a:r>
              <a:rPr lang="en-US" sz="1800" b="1" dirty="0" smtClean="0">
                <a:latin typeface="Courier New" pitchFamily="49" charset="0"/>
                <a:cs typeface="Arial" charset="0"/>
              </a:rPr>
              <a:t> </a:t>
            </a:r>
            <a:r>
              <a:rPr lang="en-US" sz="1800" b="1" dirty="0" err="1" smtClean="0">
                <a:solidFill>
                  <a:srgbClr val="FF0000"/>
                </a:solidFill>
                <a:latin typeface="Courier New" pitchFamily="49" charset="0"/>
                <a:cs typeface="Arial" charset="0"/>
              </a:rPr>
              <a:t>stack_size</a:t>
            </a:r>
            <a:r>
              <a:rPr lang="en-US" sz="1800" b="1" dirty="0" smtClean="0">
                <a:latin typeface="Courier New" pitchFamily="49" charset="0"/>
                <a:cs typeface="Arial" charset="0"/>
              </a:rPr>
              <a:t>;</a:t>
            </a:r>
          </a:p>
          <a:p>
            <a:pPr lvl="1"/>
            <a:r>
              <a:rPr lang="en-US" dirty="0" smtClean="0">
                <a:latin typeface="Arial" charset="0"/>
                <a:cs typeface="Arial" charset="0"/>
              </a:rPr>
              <a:t>The capacity of the array</a:t>
            </a:r>
          </a:p>
          <a:p>
            <a:pPr>
              <a:buFontTx/>
              <a:buNone/>
            </a:pPr>
            <a:r>
              <a:rPr lang="en-US" sz="1800" b="1" dirty="0" smtClean="0">
                <a:latin typeface="Courier New" pitchFamily="49" charset="0"/>
                <a:cs typeface="Arial" charset="0"/>
              </a:rPr>
              <a:t>	      </a:t>
            </a:r>
            <a:r>
              <a:rPr lang="en-US" sz="1800" b="1" dirty="0" err="1" smtClean="0">
                <a:latin typeface="Courier New" pitchFamily="49" charset="0"/>
                <a:cs typeface="Arial" charset="0"/>
              </a:rPr>
              <a:t>int</a:t>
            </a:r>
            <a:r>
              <a:rPr lang="en-US" sz="1800" b="1" dirty="0" smtClean="0">
                <a:latin typeface="Courier New" pitchFamily="49" charset="0"/>
                <a:cs typeface="Arial" charset="0"/>
              </a:rPr>
              <a:t> </a:t>
            </a:r>
            <a:r>
              <a:rPr lang="en-US" sz="1800" b="1" dirty="0" err="1" smtClean="0">
                <a:solidFill>
                  <a:srgbClr val="FF0000"/>
                </a:solidFill>
                <a:latin typeface="Courier New" pitchFamily="49" charset="0"/>
                <a:cs typeface="Arial" charset="0"/>
              </a:rPr>
              <a:t>array_capacity</a:t>
            </a:r>
            <a:r>
              <a:rPr lang="en-US" sz="1800" b="1" dirty="0" smtClean="0">
                <a:latin typeface="Courier New" pitchFamily="49" charset="0"/>
                <a:cs typeface="Arial" charset="0"/>
              </a:rPr>
              <a:t>;</a:t>
            </a:r>
          </a:p>
        </p:txBody>
      </p:sp>
      <p:sp>
        <p:nvSpPr>
          <p:cNvPr id="256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Stack-as-Array Class</a:t>
            </a:r>
          </a:p>
        </p:txBody>
      </p:sp>
      <p:sp>
        <p:nvSpPr>
          <p:cNvPr id="26627" name="Rectangle 3"/>
          <p:cNvSpPr>
            <a:spLocks noGrp="1" noChangeArrowheads="1"/>
          </p:cNvSpPr>
          <p:nvPr>
            <p:ph type="body" idx="1"/>
          </p:nvPr>
        </p:nvSpPr>
        <p:spPr/>
        <p:txBody>
          <a:bodyPr>
            <a:normAutofit lnSpcReduction="10000"/>
          </a:bodyPr>
          <a:lstStyle/>
          <a:p>
            <a:pPr>
              <a:buFont typeface="Arial" charset="0"/>
              <a:buNone/>
            </a:pPr>
            <a:r>
              <a:rPr lang="en-US" dirty="0" smtClean="0">
                <a:latin typeface="Arial" charset="0"/>
                <a:cs typeface="Arial" charset="0"/>
              </a:rPr>
              <a:t>	We need to store an array:</a:t>
            </a:r>
          </a:p>
          <a:p>
            <a:pPr lvl="1"/>
            <a:r>
              <a:rPr lang="en-US" dirty="0" smtClean="0">
                <a:latin typeface="Arial" charset="0"/>
                <a:cs typeface="Arial" charset="0"/>
              </a:rPr>
              <a:t>In C++, this is done by storing the address of the first entry</a:t>
            </a:r>
          </a:p>
          <a:p>
            <a:pPr>
              <a:buFontTx/>
              <a:buNone/>
            </a:pPr>
            <a:r>
              <a:rPr lang="en-US" sz="1600" dirty="0" smtClean="0">
                <a:latin typeface="Consolas" pitchFamily="49" charset="0"/>
                <a:cs typeface="Arial" charset="0"/>
              </a:rPr>
              <a:t>			template &lt;typename Type&gt;</a:t>
            </a:r>
          </a:p>
          <a:p>
            <a:pPr>
              <a:buFontTx/>
              <a:buNone/>
            </a:pPr>
            <a:r>
              <a:rPr lang="en-US" sz="1600" dirty="0" smtClean="0">
                <a:latin typeface="Consolas" pitchFamily="49" charset="0"/>
                <a:cs typeface="Arial" charset="0"/>
              </a:rPr>
              <a:t>			class Stack {</a:t>
            </a:r>
          </a:p>
          <a:p>
            <a:pPr>
              <a:buFontTx/>
              <a:buNone/>
            </a:pPr>
            <a:r>
              <a:rPr lang="en-US" sz="1600" dirty="0" smtClean="0">
                <a:latin typeface="Consolas" pitchFamily="49" charset="0"/>
                <a:cs typeface="Arial" charset="0"/>
              </a:rPr>
              <a:t>			    private:</a:t>
            </a:r>
          </a:p>
          <a:p>
            <a:pPr>
              <a:buFontTx/>
              <a:buNone/>
            </a:pP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array_capacity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Type *</a:t>
            </a:r>
            <a:r>
              <a:rPr lang="en-US" sz="1600" dirty="0" smtClean="0">
                <a:solidFill>
                  <a:srgbClr val="FF0000"/>
                </a:solidFill>
                <a:latin typeface="Consolas" pitchFamily="49" charset="0"/>
                <a:cs typeface="Arial" charset="0"/>
              </a:rPr>
              <a:t>array</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public:</a:t>
            </a:r>
          </a:p>
          <a:p>
            <a:pPr>
              <a:buFontTx/>
              <a:buNone/>
            </a:pP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Stack</a:t>
            </a:r>
            <a:r>
              <a:rPr lang="en-US" sz="1600" dirty="0" smtClean="0">
                <a:latin typeface="Consolas" pitchFamily="49" charset="0"/>
                <a:cs typeface="Arial" charset="0"/>
              </a:rPr>
              <a:t>( </a:t>
            </a:r>
            <a:r>
              <a:rPr lang="en-US" sz="1600" dirty="0" err="1" smtClean="0">
                <a:latin typeface="Consolas" pitchFamily="49" charset="0"/>
                <a:cs typeface="Arial" charset="0"/>
              </a:rPr>
              <a:t>int</a:t>
            </a:r>
            <a:r>
              <a:rPr lang="en-US" sz="1600" dirty="0" smtClean="0">
                <a:latin typeface="Consolas" pitchFamily="49" charset="0"/>
                <a:cs typeface="Arial" charset="0"/>
              </a:rPr>
              <a:t> = 10 );</a:t>
            </a:r>
          </a:p>
          <a:p>
            <a:pPr>
              <a:buFontTx/>
              <a:buNone/>
            </a:pP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~Stack</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solidFill>
                  <a:srgbClr val="FF33CC"/>
                </a:solidFill>
                <a:latin typeface="Consolas" pitchFamily="49" charset="0"/>
                <a:cs typeface="Arial" charset="0"/>
              </a:rPr>
              <a:t>bool</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empty</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Type</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top</a:t>
            </a:r>
            <a:r>
              <a:rPr lang="en-US" sz="1600" dirty="0" smtClean="0">
                <a:latin typeface="Consolas" pitchFamily="49" charset="0"/>
                <a:cs typeface="Arial" charset="0"/>
              </a:rPr>
              <a:t>() </a:t>
            </a:r>
            <a:r>
              <a:rPr lang="en-US" sz="1600" dirty="0" err="1" smtClean="0">
                <a:latin typeface="Consolas" pitchFamily="49" charset="0"/>
                <a:cs typeface="Arial" charset="0"/>
              </a:rPr>
              <a:t>const</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void</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push</a:t>
            </a:r>
            <a:r>
              <a:rPr lang="en-US" sz="1600" dirty="0" smtClean="0">
                <a:latin typeface="Consolas" pitchFamily="49" charset="0"/>
                <a:cs typeface="Arial" charset="0"/>
              </a:rPr>
              <a:t>( Type </a:t>
            </a:r>
            <a:r>
              <a:rPr lang="en-US" sz="1600" dirty="0" err="1" smtClean="0">
                <a:latin typeface="Consolas" pitchFamily="49" charset="0"/>
                <a:cs typeface="Arial" charset="0"/>
              </a:rPr>
              <a:t>const</a:t>
            </a:r>
            <a:r>
              <a:rPr lang="en-US" sz="1600" dirty="0" smtClean="0">
                <a:latin typeface="Consolas" pitchFamily="49" charset="0"/>
                <a:cs typeface="Arial" charset="0"/>
              </a:rPr>
              <a:t> &amp; );</a:t>
            </a:r>
          </a:p>
          <a:p>
            <a:pPr>
              <a:buFontTx/>
              <a:buNone/>
            </a:pPr>
            <a:r>
              <a:rPr lang="en-US" sz="1600" dirty="0" smtClean="0">
                <a:latin typeface="Consolas" pitchFamily="49" charset="0"/>
                <a:cs typeface="Arial" charset="0"/>
              </a:rPr>
              <a:t>			        </a:t>
            </a:r>
            <a:r>
              <a:rPr lang="en-US" sz="1600" dirty="0" smtClean="0">
                <a:solidFill>
                  <a:srgbClr val="FF33CC"/>
                </a:solidFill>
                <a:latin typeface="Consolas" pitchFamily="49" charset="0"/>
                <a:cs typeface="Arial" charset="0"/>
              </a:rPr>
              <a:t>Type</a:t>
            </a:r>
            <a:r>
              <a:rPr lang="en-US" sz="1600" dirty="0" smtClean="0">
                <a:latin typeface="Consolas" pitchFamily="49" charset="0"/>
                <a:cs typeface="Arial" charset="0"/>
              </a:rPr>
              <a:t> </a:t>
            </a:r>
            <a:r>
              <a:rPr lang="en-US" sz="1600" dirty="0" smtClean="0">
                <a:solidFill>
                  <a:srgbClr val="663300"/>
                </a:solidFill>
                <a:latin typeface="Consolas" pitchFamily="49" charset="0"/>
                <a:cs typeface="Arial" charset="0"/>
              </a:rPr>
              <a:t>pop</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p:txBody>
      </p:sp>
      <p:sp>
        <p:nvSpPr>
          <p:cNvPr id="266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latin typeface="Arial" charset="0"/>
                <a:cs typeface="Arial" charset="0"/>
              </a:rPr>
              <a:t>Constructor</a:t>
            </a:r>
          </a:p>
        </p:txBody>
      </p:sp>
      <p:sp>
        <p:nvSpPr>
          <p:cNvPr id="276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class is only storing the address of the array</a:t>
            </a:r>
          </a:p>
          <a:p>
            <a:pPr lvl="1"/>
            <a:r>
              <a:rPr lang="en-US" smtClean="0">
                <a:latin typeface="Arial" charset="0"/>
                <a:cs typeface="Arial" charset="0"/>
              </a:rPr>
              <a:t>We must allocate memory for the array and initialize the member variables</a:t>
            </a:r>
          </a:p>
          <a:p>
            <a:pPr lvl="1"/>
            <a:r>
              <a:rPr lang="en-US" smtClean="0">
                <a:latin typeface="Arial" charset="0"/>
                <a:cs typeface="Arial" charset="0"/>
              </a:rPr>
              <a:t>The call to </a:t>
            </a:r>
            <a:r>
              <a:rPr lang="en-US" smtClean="0">
                <a:latin typeface="Consolas" pitchFamily="49" charset="0"/>
                <a:cs typeface="Arial" charset="0"/>
              </a:rPr>
              <a:t>new Type[array_capacity]</a:t>
            </a:r>
            <a:r>
              <a:rPr lang="en-US" smtClean="0">
                <a:latin typeface="Arial" charset="0"/>
                <a:cs typeface="Arial" charset="0"/>
              </a:rPr>
              <a:t> makes a request to the operating system for </a:t>
            </a:r>
            <a:r>
              <a:rPr lang="en-US" smtClean="0">
                <a:latin typeface="Consolas" pitchFamily="49" charset="0"/>
                <a:cs typeface="Arial" charset="0"/>
              </a:rPr>
              <a:t>array_capacity</a:t>
            </a:r>
            <a:r>
              <a:rPr lang="en-US" smtClean="0">
                <a:latin typeface="Arial" charset="0"/>
                <a:cs typeface="Arial" charset="0"/>
              </a:rPr>
              <a:t> objects</a:t>
            </a:r>
          </a:p>
        </p:txBody>
      </p:sp>
      <p:sp>
        <p:nvSpPr>
          <p:cNvPr id="27652" name="Text Box 5"/>
          <p:cNvSpPr txBox="1">
            <a:spLocks noChangeArrowheads="1"/>
          </p:cNvSpPr>
          <p:nvPr/>
        </p:nvSpPr>
        <p:spPr bwMode="auto">
          <a:xfrm>
            <a:off x="2586038" y="3773488"/>
            <a:ext cx="3663182" cy="2634567"/>
          </a:xfrm>
          <a:prstGeom prst="rect">
            <a:avLst/>
          </a:prstGeom>
          <a:noFill/>
          <a:ln w="9525">
            <a:noFill/>
            <a:miter lim="800000"/>
            <a:headEnd/>
            <a:tailEnd/>
          </a:ln>
        </p:spPr>
        <p:txBody>
          <a:bodyPr wrap="none">
            <a:spAutoFit/>
          </a:bodyPr>
          <a:lstStyle/>
          <a:p>
            <a:pPr eaLnBrk="0" hangingPunct="0">
              <a:spcBef>
                <a:spcPct val="20000"/>
              </a:spcBef>
            </a:pPr>
            <a:r>
              <a:rPr lang="en-US" sz="1400" dirty="0" smtClean="0">
                <a:latin typeface="Consolas" pitchFamily="49" charset="0"/>
              </a:rPr>
              <a:t>#include &lt;algorithm&gt;</a:t>
            </a:r>
          </a:p>
          <a:p>
            <a:pPr eaLnBrk="0" hangingPunct="0">
              <a:spcBef>
                <a:spcPct val="20000"/>
              </a:spcBef>
            </a:pPr>
            <a:r>
              <a:rPr lang="en-US" sz="1400" dirty="0" smtClean="0">
                <a:latin typeface="Consolas" pitchFamily="49" charset="0"/>
              </a:rPr>
              <a:t>// ...</a:t>
            </a:r>
          </a:p>
          <a:p>
            <a:pPr eaLnBrk="0" hangingPunct="0">
              <a:spcBef>
                <a:spcPct val="20000"/>
              </a:spcBef>
            </a:pPr>
            <a:endParaRPr lang="en-US" sz="1400" dirty="0">
              <a:latin typeface="Consolas" pitchFamily="49" charset="0"/>
            </a:endParaRPr>
          </a:p>
          <a:p>
            <a:pPr eaLnBrk="0" hangingPunct="0">
              <a:spcBef>
                <a:spcPct val="20000"/>
              </a:spcBef>
            </a:pPr>
            <a:r>
              <a:rPr lang="en-US" sz="1400" dirty="0" smtClean="0">
                <a:latin typeface="Consolas" pitchFamily="49" charset="0"/>
              </a:rPr>
              <a:t>template </a:t>
            </a:r>
            <a:r>
              <a:rPr lang="en-US" sz="1400" dirty="0">
                <a:latin typeface="Consolas" pitchFamily="49" charset="0"/>
              </a:rPr>
              <a:t>&lt;typename Type&gt;</a:t>
            </a:r>
          </a:p>
          <a:p>
            <a:pPr eaLnBrk="0" hangingPunct="0">
              <a:spcBef>
                <a:spcPct val="20000"/>
              </a:spcBef>
            </a:pPr>
            <a:r>
              <a:rPr lang="en-US" sz="1400" dirty="0">
                <a:latin typeface="Consolas" pitchFamily="49" charset="0"/>
              </a:rPr>
              <a:t>Stack&lt;Type&gt;::Stack( </a:t>
            </a:r>
            <a:r>
              <a:rPr lang="en-US" sz="1400" dirty="0" err="1">
                <a:latin typeface="Consolas" pitchFamily="49" charset="0"/>
              </a:rPr>
              <a:t>int</a:t>
            </a:r>
            <a:r>
              <a:rPr lang="en-US" sz="1400" dirty="0">
                <a:latin typeface="Consolas" pitchFamily="49" charset="0"/>
              </a:rPr>
              <a:t> </a:t>
            </a:r>
            <a:r>
              <a:rPr lang="en-US" sz="1400" dirty="0">
                <a:solidFill>
                  <a:schemeClr val="accent1"/>
                </a:solidFill>
                <a:latin typeface="Consolas" pitchFamily="49" charset="0"/>
              </a:rPr>
              <a:t>n</a:t>
            </a:r>
            <a:r>
              <a:rPr lang="en-US" sz="1400" dirty="0">
                <a:latin typeface="Consolas" pitchFamily="49" charset="0"/>
              </a:rPr>
              <a:t> ):</a:t>
            </a:r>
          </a:p>
          <a:p>
            <a:pPr eaLnBrk="0" hangingPunct="0">
              <a:spcBef>
                <a:spcPct val="20000"/>
              </a:spcBef>
            </a:pPr>
            <a:r>
              <a:rPr lang="en-US" sz="1400" dirty="0" err="1">
                <a:solidFill>
                  <a:srgbClr val="FF0000"/>
                </a:solidFill>
                <a:latin typeface="Consolas" pitchFamily="49" charset="0"/>
              </a:rPr>
              <a:t>stack_size</a:t>
            </a:r>
            <a:r>
              <a:rPr lang="en-US" sz="1400" dirty="0">
                <a:latin typeface="Consolas" pitchFamily="49" charset="0"/>
              </a:rPr>
              <a:t>( 0 ),</a:t>
            </a:r>
          </a:p>
          <a:p>
            <a:pPr eaLnBrk="0" hangingPunct="0">
              <a:spcBef>
                <a:spcPct val="20000"/>
              </a:spcBef>
            </a:pPr>
            <a:r>
              <a:rPr lang="en-US" sz="1400" dirty="0" err="1">
                <a:solidFill>
                  <a:srgbClr val="FF0000"/>
                </a:solidFill>
                <a:latin typeface="Consolas" pitchFamily="49" charset="0"/>
              </a:rPr>
              <a:t>array_capacity</a:t>
            </a:r>
            <a:r>
              <a:rPr lang="en-US" sz="1400" dirty="0">
                <a:latin typeface="Consolas" pitchFamily="49" charset="0"/>
              </a:rPr>
              <a:t>( </a:t>
            </a:r>
            <a:r>
              <a:rPr lang="en-US" sz="1400" dirty="0" err="1">
                <a:latin typeface="Consolas" pitchFamily="49" charset="0"/>
              </a:rPr>
              <a:t>std</a:t>
            </a:r>
            <a:r>
              <a:rPr lang="en-US" sz="1400" dirty="0">
                <a:latin typeface="Consolas" pitchFamily="49" charset="0"/>
              </a:rPr>
              <a:t>::max( 1, </a:t>
            </a:r>
            <a:r>
              <a:rPr lang="en-US" sz="1400" dirty="0">
                <a:solidFill>
                  <a:schemeClr val="accent1"/>
                </a:solidFill>
                <a:latin typeface="Consolas" pitchFamily="49" charset="0"/>
              </a:rPr>
              <a:t>n </a:t>
            </a:r>
            <a:r>
              <a:rPr lang="en-US" sz="1400" dirty="0">
                <a:latin typeface="Consolas" pitchFamily="49" charset="0"/>
              </a:rPr>
              <a:t>) ),</a:t>
            </a:r>
          </a:p>
          <a:p>
            <a:pPr eaLnBrk="0" hangingPunct="0">
              <a:spcBef>
                <a:spcPct val="20000"/>
              </a:spcBef>
            </a:pPr>
            <a:r>
              <a:rPr lang="en-US" sz="1400" dirty="0">
                <a:solidFill>
                  <a:srgbClr val="FF0000"/>
                </a:solidFill>
                <a:latin typeface="Consolas" pitchFamily="49" charset="0"/>
              </a:rPr>
              <a:t>array</a:t>
            </a:r>
            <a:r>
              <a:rPr lang="en-US" sz="1400" dirty="0">
                <a:latin typeface="Consolas" pitchFamily="49" charset="0"/>
              </a:rPr>
              <a:t>( new Type[</a:t>
            </a:r>
            <a:r>
              <a:rPr lang="en-US" sz="1400" dirty="0" err="1">
                <a:solidFill>
                  <a:srgbClr val="FF0000"/>
                </a:solidFill>
                <a:latin typeface="Consolas" pitchFamily="49" charset="0"/>
              </a:rPr>
              <a:t>array_capacity</a:t>
            </a:r>
            <a:r>
              <a:rPr lang="en-US" sz="1400" dirty="0">
                <a:latin typeface="Consolas" pitchFamily="49" charset="0"/>
              </a:rPr>
              <a:t>] </a:t>
            </a:r>
            <a:r>
              <a:rPr lang="en-US" sz="1400" dirty="0" smtClean="0">
                <a:latin typeface="Consolas" pitchFamily="49" charset="0"/>
              </a:rPr>
              <a:t>) {</a:t>
            </a:r>
            <a:endParaRPr lang="en-US" sz="1400" dirty="0">
              <a:latin typeface="Consolas" pitchFamily="49" charset="0"/>
            </a:endParaRPr>
          </a:p>
          <a:p>
            <a:pPr eaLnBrk="0" hangingPunct="0">
              <a:spcBef>
                <a:spcPct val="20000"/>
              </a:spcBef>
            </a:pPr>
            <a:r>
              <a:rPr lang="en-US" sz="1400" dirty="0">
                <a:latin typeface="Consolas" pitchFamily="49" charset="0"/>
              </a:rPr>
              <a:t>    // Empty constructor</a:t>
            </a:r>
          </a:p>
          <a:p>
            <a:pPr eaLnBrk="0" hangingPunct="0">
              <a:spcBef>
                <a:spcPct val="20000"/>
              </a:spcBef>
            </a:pPr>
            <a:r>
              <a:rPr lang="en-US" sz="1400" dirty="0">
                <a:latin typeface="Consolas" pitchFamily="49" charset="0"/>
              </a:rPr>
              <a:t>}</a:t>
            </a:r>
            <a:endParaRPr lang="en-US" sz="1600" dirty="0"/>
          </a:p>
        </p:txBody>
      </p:sp>
      <p:sp>
        <p:nvSpPr>
          <p:cNvPr id="27653"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r>
              <a:rPr lang="en-US" smtClean="0">
                <a:latin typeface="Arial" charset="0"/>
                <a:cs typeface="Arial" charset="0"/>
              </a:rPr>
              <a:t>Constructor</a:t>
            </a:r>
          </a:p>
        </p:txBody>
      </p:sp>
      <p:sp>
        <p:nvSpPr>
          <p:cNvPr id="28675"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Warning:  in C++, the variables are initialized in the order in which they are defined:</a:t>
            </a:r>
          </a:p>
          <a:p>
            <a:pPr>
              <a:buFontTx/>
              <a:buNone/>
            </a:pPr>
            <a:endParaRPr lang="en-US" sz="1400" smtClean="0">
              <a:latin typeface="Consolas" pitchFamily="49" charset="0"/>
              <a:cs typeface="Arial" charset="0"/>
            </a:endParaRPr>
          </a:p>
          <a:p>
            <a:pPr>
              <a:buFontTx/>
              <a:buNone/>
            </a:pPr>
            <a:endParaRPr lang="en-US" sz="1600" smtClean="0">
              <a:latin typeface="Consolas" pitchFamily="49" charset="0"/>
              <a:cs typeface="Arial" charset="0"/>
            </a:endParaRPr>
          </a:p>
        </p:txBody>
      </p:sp>
      <p:sp>
        <p:nvSpPr>
          <p:cNvPr id="28676" name="Text Box 4"/>
          <p:cNvSpPr txBox="1">
            <a:spLocks noChangeArrowheads="1"/>
          </p:cNvSpPr>
          <p:nvPr/>
        </p:nvSpPr>
        <p:spPr bwMode="auto">
          <a:xfrm>
            <a:off x="4716463" y="2133600"/>
            <a:ext cx="4303712" cy="3759200"/>
          </a:xfrm>
          <a:prstGeom prst="rect">
            <a:avLst/>
          </a:prstGeom>
          <a:noFill/>
          <a:ln w="9525">
            <a:noFill/>
            <a:miter lim="800000"/>
            <a:headEnd/>
            <a:tailEnd/>
          </a:ln>
        </p:spPr>
        <p:txBody>
          <a:bodyPr>
            <a:spAutoFit/>
          </a:bodyPr>
          <a:lstStyle/>
          <a:p>
            <a:r>
              <a:rPr lang="en-US" sz="1600" dirty="0">
                <a:latin typeface="Consolas" pitchFamily="49" charset="0"/>
              </a:rPr>
              <a:t>template &lt;typename Type&gt;</a:t>
            </a:r>
          </a:p>
          <a:p>
            <a:r>
              <a:rPr lang="en-US" sz="1600" dirty="0">
                <a:latin typeface="Consolas" pitchFamily="49" charset="0"/>
              </a:rPr>
              <a:t>class Stack {</a:t>
            </a:r>
          </a:p>
          <a:p>
            <a:r>
              <a:rPr lang="en-US" sz="1600" dirty="0">
                <a:latin typeface="Consolas" pitchFamily="49" charset="0"/>
              </a:rPr>
              <a:t>    private:</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stack_size</a:t>
            </a:r>
            <a:r>
              <a:rPr lang="en-US" sz="1600" dirty="0">
                <a:latin typeface="Consolas" pitchFamily="49" charset="0"/>
              </a:rPr>
              <a:t>;</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array_capacity</a:t>
            </a:r>
            <a:r>
              <a:rPr lang="en-US" sz="1600" dirty="0">
                <a:latin typeface="Consolas" pitchFamily="49" charset="0"/>
              </a:rPr>
              <a:t>;</a:t>
            </a:r>
          </a:p>
          <a:p>
            <a:r>
              <a:rPr lang="en-US" sz="1600" dirty="0">
                <a:latin typeface="Consolas" pitchFamily="49" charset="0"/>
              </a:rPr>
              <a:t>        Type *</a:t>
            </a:r>
            <a:r>
              <a:rPr lang="en-US" sz="1600" dirty="0">
                <a:solidFill>
                  <a:srgbClr val="FF0000"/>
                </a:solidFill>
                <a:latin typeface="Consolas" pitchFamily="49" charset="0"/>
              </a:rPr>
              <a:t>array</a:t>
            </a:r>
            <a:r>
              <a:rPr lang="en-US" sz="1600" dirty="0">
                <a:latin typeface="Consolas" pitchFamily="49" charset="0"/>
              </a:rPr>
              <a:t>;</a:t>
            </a:r>
          </a:p>
          <a:p>
            <a:r>
              <a:rPr lang="en-US" sz="1600" dirty="0">
                <a:latin typeface="Consolas" pitchFamily="49" charset="0"/>
              </a:rPr>
              <a:t>    public:</a:t>
            </a:r>
          </a:p>
          <a:p>
            <a:r>
              <a:rPr lang="en-US" sz="1600" dirty="0">
                <a:latin typeface="Consolas" pitchFamily="49" charset="0"/>
              </a:rPr>
              <a:t>        </a:t>
            </a:r>
            <a:r>
              <a:rPr lang="en-US" sz="1600" dirty="0">
                <a:solidFill>
                  <a:srgbClr val="663300"/>
                </a:solidFill>
                <a:latin typeface="Consolas" pitchFamily="49" charset="0"/>
              </a:rPr>
              <a:t>Stack</a:t>
            </a:r>
            <a:r>
              <a:rPr lang="en-US" sz="1600" dirty="0">
                <a:latin typeface="Consolas" pitchFamily="49" charset="0"/>
              </a:rPr>
              <a:t>( </a:t>
            </a:r>
            <a:r>
              <a:rPr lang="en-US" sz="1600" dirty="0" err="1">
                <a:latin typeface="Consolas" pitchFamily="49" charset="0"/>
              </a:rPr>
              <a:t>int</a:t>
            </a:r>
            <a:r>
              <a:rPr lang="en-US" sz="1600" dirty="0">
                <a:latin typeface="Consolas" pitchFamily="49" charset="0"/>
              </a:rPr>
              <a:t> = 10 );</a:t>
            </a:r>
          </a:p>
          <a:p>
            <a:r>
              <a:rPr lang="en-US" sz="1600" dirty="0">
                <a:latin typeface="Consolas" pitchFamily="49" charset="0"/>
              </a:rPr>
              <a:t>        </a:t>
            </a:r>
            <a:r>
              <a:rPr lang="en-US" sz="1600" dirty="0">
                <a:solidFill>
                  <a:srgbClr val="663300"/>
                </a:solidFill>
                <a:latin typeface="Consolas" pitchFamily="49" charset="0"/>
              </a:rPr>
              <a:t>~Stack</a:t>
            </a:r>
            <a:r>
              <a:rPr lang="en-US" sz="1600" dirty="0">
                <a:latin typeface="Consolas" pitchFamily="49" charset="0"/>
              </a:rPr>
              <a:t>();</a:t>
            </a:r>
          </a:p>
          <a:p>
            <a:r>
              <a:rPr lang="en-US" sz="1600" dirty="0">
                <a:latin typeface="Consolas" pitchFamily="49" charset="0"/>
              </a:rPr>
              <a:t>        </a:t>
            </a:r>
            <a:r>
              <a:rPr lang="en-US" sz="1600" dirty="0" err="1">
                <a:solidFill>
                  <a:srgbClr val="FF33CC"/>
                </a:solidFill>
                <a:latin typeface="Consolas" pitchFamily="49" charset="0"/>
              </a:rPr>
              <a:t>bool</a:t>
            </a:r>
            <a:r>
              <a:rPr lang="en-US" sz="1600" dirty="0">
                <a:latin typeface="Consolas" pitchFamily="49" charset="0"/>
              </a:rPr>
              <a:t> </a:t>
            </a:r>
            <a:r>
              <a:rPr lang="en-US" sz="1600" dirty="0">
                <a:solidFill>
                  <a:srgbClr val="663300"/>
                </a:solidFill>
                <a:latin typeface="Consolas" pitchFamily="49" charset="0"/>
              </a:rPr>
              <a:t>empty</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top</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void</a:t>
            </a:r>
            <a:r>
              <a:rPr lang="en-US" sz="1600" dirty="0">
                <a:latin typeface="Consolas" pitchFamily="49" charset="0"/>
              </a:rPr>
              <a:t> </a:t>
            </a:r>
            <a:r>
              <a:rPr lang="en-US" sz="1600" dirty="0">
                <a:solidFill>
                  <a:srgbClr val="663300"/>
                </a:solidFill>
                <a:latin typeface="Consolas" pitchFamily="49" charset="0"/>
              </a:rPr>
              <a:t>push</a:t>
            </a:r>
            <a:r>
              <a:rPr lang="en-US" sz="1600" dirty="0">
                <a:latin typeface="Consolas" pitchFamily="49" charset="0"/>
              </a:rPr>
              <a:t>( </a:t>
            </a:r>
            <a:r>
              <a:rPr lang="en-US" sz="1600" dirty="0" smtClean="0">
                <a:latin typeface="Consolas" pitchFamily="49" charset="0"/>
              </a:rPr>
              <a:t>Type </a:t>
            </a:r>
            <a:r>
              <a:rPr lang="en-US" sz="1600" dirty="0" err="1" smtClean="0">
                <a:latin typeface="Consolas" pitchFamily="49" charset="0"/>
              </a:rPr>
              <a:t>const</a:t>
            </a:r>
            <a:r>
              <a:rPr lang="en-US" sz="1600" dirty="0" smtClean="0">
                <a:latin typeface="Consolas" pitchFamily="49" charset="0"/>
              </a:rPr>
              <a:t> </a:t>
            </a:r>
            <a:r>
              <a:rPr lang="en-US" sz="1600" dirty="0">
                <a:latin typeface="Consolas" pitchFamily="49" charset="0"/>
              </a:rPr>
              <a:t>&amp; );</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pop</a:t>
            </a:r>
            <a:r>
              <a:rPr lang="en-US" sz="1600" dirty="0">
                <a:latin typeface="Consolas" pitchFamily="49" charset="0"/>
              </a:rPr>
              <a:t>();</a:t>
            </a:r>
          </a:p>
          <a:p>
            <a:r>
              <a:rPr lang="en-US" sz="1600" dirty="0">
                <a:latin typeface="Consolas" pitchFamily="49" charset="0"/>
              </a:rPr>
              <a:t>};</a:t>
            </a:r>
          </a:p>
          <a:p>
            <a:endParaRPr lang="en-US" sz="1600" dirty="0">
              <a:latin typeface="Consolas" pitchFamily="49" charset="0"/>
            </a:endParaRPr>
          </a:p>
        </p:txBody>
      </p:sp>
      <p:sp>
        <p:nvSpPr>
          <p:cNvPr id="28677" name="Text Box 5"/>
          <p:cNvSpPr txBox="1">
            <a:spLocks noChangeArrowheads="1"/>
          </p:cNvSpPr>
          <p:nvPr/>
        </p:nvSpPr>
        <p:spPr bwMode="auto">
          <a:xfrm>
            <a:off x="714375" y="2636838"/>
            <a:ext cx="4112023" cy="2111347"/>
          </a:xfrm>
          <a:prstGeom prst="rect">
            <a:avLst/>
          </a:prstGeom>
          <a:noFill/>
          <a:ln w="9525">
            <a:noFill/>
            <a:miter lim="800000"/>
            <a:headEnd/>
            <a:tailEnd/>
          </a:ln>
        </p:spPr>
        <p:txBody>
          <a:bodyPr wrap="none">
            <a:spAutoFit/>
          </a:bodyPr>
          <a:lstStyle/>
          <a:p>
            <a:pPr eaLnBrk="0" hangingPunct="0">
              <a:spcBef>
                <a:spcPct val="20000"/>
              </a:spcBef>
            </a:pPr>
            <a:r>
              <a:rPr lang="en-US" sz="1600" dirty="0">
                <a:latin typeface="Consolas" pitchFamily="49" charset="0"/>
              </a:rPr>
              <a:t>template &lt;</a:t>
            </a:r>
            <a:r>
              <a:rPr lang="en-US" sz="1600" dirty="0" err="1">
                <a:latin typeface="Consolas" pitchFamily="49" charset="0"/>
              </a:rPr>
              <a:t>typename</a:t>
            </a:r>
            <a:r>
              <a:rPr lang="en-US" sz="1600" dirty="0">
                <a:latin typeface="Consolas" pitchFamily="49" charset="0"/>
              </a:rPr>
              <a:t> Type&gt;</a:t>
            </a:r>
          </a:p>
          <a:p>
            <a:pPr eaLnBrk="0" hangingPunct="0">
              <a:spcBef>
                <a:spcPct val="20000"/>
              </a:spcBef>
            </a:pPr>
            <a:r>
              <a:rPr lang="en-US" sz="1600" dirty="0">
                <a:latin typeface="Consolas" pitchFamily="49" charset="0"/>
              </a:rPr>
              <a:t>Stack&lt;Type&gt;::Stack( </a:t>
            </a:r>
            <a:r>
              <a:rPr lang="en-US" sz="1600" dirty="0" err="1">
                <a:latin typeface="Consolas" pitchFamily="49" charset="0"/>
              </a:rPr>
              <a:t>int</a:t>
            </a:r>
            <a:r>
              <a:rPr lang="en-US" sz="1600" dirty="0">
                <a:latin typeface="Consolas" pitchFamily="49" charset="0"/>
              </a:rPr>
              <a:t> </a:t>
            </a:r>
            <a:r>
              <a:rPr lang="en-US" sz="1600" dirty="0">
                <a:solidFill>
                  <a:schemeClr val="accent1"/>
                </a:solidFill>
                <a:latin typeface="Consolas" pitchFamily="49" charset="0"/>
              </a:rPr>
              <a:t>n</a:t>
            </a:r>
            <a:r>
              <a:rPr lang="en-US" sz="1600" dirty="0">
                <a:latin typeface="Consolas" pitchFamily="49" charset="0"/>
              </a:rPr>
              <a:t> ):</a:t>
            </a:r>
          </a:p>
          <a:p>
            <a:pPr eaLnBrk="0" hangingPunct="0">
              <a:spcBef>
                <a:spcPct val="20000"/>
              </a:spcBef>
            </a:pPr>
            <a:r>
              <a:rPr lang="en-US" sz="1600" dirty="0" err="1">
                <a:solidFill>
                  <a:srgbClr val="FF0000"/>
                </a:solidFill>
                <a:latin typeface="Consolas" pitchFamily="49" charset="0"/>
              </a:rPr>
              <a:t>stack_size</a:t>
            </a:r>
            <a:r>
              <a:rPr lang="en-US" sz="1600" dirty="0">
                <a:latin typeface="Consolas" pitchFamily="49" charset="0"/>
              </a:rPr>
              <a:t>( 0 ),</a:t>
            </a:r>
          </a:p>
          <a:p>
            <a:pPr eaLnBrk="0" hangingPunct="0">
              <a:spcBef>
                <a:spcPct val="20000"/>
              </a:spcBef>
            </a:pPr>
            <a:r>
              <a:rPr lang="en-US" sz="1600" dirty="0" err="1">
                <a:solidFill>
                  <a:srgbClr val="FF0000"/>
                </a:solidFill>
                <a:latin typeface="Consolas" pitchFamily="49" charset="0"/>
              </a:rPr>
              <a:t>array_capacity</a:t>
            </a:r>
            <a:r>
              <a:rPr lang="en-US" sz="1600" dirty="0">
                <a:latin typeface="Consolas" pitchFamily="49" charset="0"/>
              </a:rPr>
              <a:t>( std::max( 1, </a:t>
            </a:r>
            <a:r>
              <a:rPr lang="en-US" sz="1600" dirty="0">
                <a:solidFill>
                  <a:schemeClr val="accent1"/>
                </a:solidFill>
                <a:latin typeface="Consolas" pitchFamily="49" charset="0"/>
              </a:rPr>
              <a:t>n </a:t>
            </a:r>
            <a:r>
              <a:rPr lang="en-US" sz="1600" dirty="0">
                <a:latin typeface="Consolas" pitchFamily="49" charset="0"/>
              </a:rPr>
              <a:t>) ),</a:t>
            </a:r>
          </a:p>
          <a:p>
            <a:pPr eaLnBrk="0" hangingPunct="0">
              <a:spcBef>
                <a:spcPct val="20000"/>
              </a:spcBef>
            </a:pPr>
            <a:r>
              <a:rPr lang="en-US" sz="1600" dirty="0" smtClean="0">
                <a:solidFill>
                  <a:srgbClr val="FF0000"/>
                </a:solidFill>
                <a:latin typeface="Consolas" pitchFamily="49" charset="0"/>
              </a:rPr>
              <a:t>array</a:t>
            </a:r>
            <a:r>
              <a:rPr lang="en-US" sz="1600" dirty="0">
                <a:latin typeface="Consolas" pitchFamily="49" charset="0"/>
              </a:rPr>
              <a:t>( new Type[</a:t>
            </a:r>
            <a:r>
              <a:rPr lang="en-US" sz="1600" dirty="0" err="1">
                <a:solidFill>
                  <a:srgbClr val="FF0000"/>
                </a:solidFill>
                <a:latin typeface="Consolas" pitchFamily="49" charset="0"/>
              </a:rPr>
              <a:t>array_capacity</a:t>
            </a:r>
            <a:r>
              <a:rPr lang="en-US" sz="1600" dirty="0">
                <a:latin typeface="Consolas" pitchFamily="49" charset="0"/>
              </a:rPr>
              <a:t>] </a:t>
            </a:r>
            <a:r>
              <a:rPr lang="en-US" sz="1600" dirty="0" smtClean="0">
                <a:latin typeface="Consolas" pitchFamily="49" charset="0"/>
              </a:rPr>
              <a:t>) {</a:t>
            </a:r>
            <a:endParaRPr lang="en-US" sz="1600" dirty="0">
              <a:latin typeface="Consolas" pitchFamily="49" charset="0"/>
            </a:endParaRPr>
          </a:p>
          <a:p>
            <a:pPr eaLnBrk="0" hangingPunct="0">
              <a:spcBef>
                <a:spcPct val="20000"/>
              </a:spcBef>
            </a:pPr>
            <a:r>
              <a:rPr lang="en-US" sz="1600" dirty="0">
                <a:latin typeface="Consolas" pitchFamily="49" charset="0"/>
              </a:rPr>
              <a:t>    // Empty constructor</a:t>
            </a:r>
          </a:p>
          <a:p>
            <a:pPr eaLnBrk="0" hangingPunct="0">
              <a:spcBef>
                <a:spcPct val="20000"/>
              </a:spcBef>
            </a:pPr>
            <a:r>
              <a:rPr lang="en-US" sz="1600" dirty="0">
                <a:latin typeface="Consolas" pitchFamily="49" charset="0"/>
              </a:rPr>
              <a:t>}</a:t>
            </a:r>
            <a:endParaRPr lang="en-US" dirty="0"/>
          </a:p>
        </p:txBody>
      </p:sp>
      <p:sp>
        <p:nvSpPr>
          <p:cNvPr id="28678" name="Oval 6"/>
          <p:cNvSpPr>
            <a:spLocks noChangeArrowheads="1"/>
          </p:cNvSpPr>
          <p:nvPr/>
        </p:nvSpPr>
        <p:spPr bwMode="auto">
          <a:xfrm>
            <a:off x="539750" y="3084513"/>
            <a:ext cx="1944688" cy="1223962"/>
          </a:xfrm>
          <a:prstGeom prst="ellipse">
            <a:avLst/>
          </a:prstGeom>
          <a:noFill/>
          <a:ln w="38100">
            <a:solidFill>
              <a:srgbClr val="FF0000"/>
            </a:solidFill>
            <a:round/>
            <a:headEnd/>
            <a:tailEnd/>
          </a:ln>
        </p:spPr>
        <p:txBody>
          <a:bodyPr wrap="none" anchor="ctr"/>
          <a:lstStyle/>
          <a:p>
            <a:endParaRPr lang="en-CA"/>
          </a:p>
        </p:txBody>
      </p:sp>
      <p:sp>
        <p:nvSpPr>
          <p:cNvPr id="28679" name="Oval 7"/>
          <p:cNvSpPr>
            <a:spLocks noChangeArrowheads="1"/>
          </p:cNvSpPr>
          <p:nvPr/>
        </p:nvSpPr>
        <p:spPr bwMode="auto">
          <a:xfrm>
            <a:off x="5940425" y="2638425"/>
            <a:ext cx="1944688" cy="1223963"/>
          </a:xfrm>
          <a:prstGeom prst="ellipse">
            <a:avLst/>
          </a:prstGeom>
          <a:noFill/>
          <a:ln w="38100">
            <a:solidFill>
              <a:srgbClr val="FF0000"/>
            </a:solidFill>
            <a:round/>
            <a:headEnd/>
            <a:tailEnd/>
          </a:ln>
        </p:spPr>
        <p:txBody>
          <a:bodyPr wrap="none" anchor="ctr"/>
          <a:lstStyle/>
          <a:p>
            <a:endParaRPr lang="en-CA"/>
          </a:p>
        </p:txBody>
      </p:sp>
      <p:sp>
        <p:nvSpPr>
          <p:cNvPr id="28680"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latin typeface="Arial" charset="0"/>
                <a:cs typeface="Arial" charset="0"/>
              </a:rPr>
              <a:t>Destructor</a:t>
            </a:r>
          </a:p>
        </p:txBody>
      </p:sp>
      <p:sp>
        <p:nvSpPr>
          <p:cNvPr id="296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call to new in the constructor requested memory from the operating system</a:t>
            </a:r>
          </a:p>
          <a:p>
            <a:pPr lvl="1"/>
            <a:r>
              <a:rPr lang="en-US" smtClean="0">
                <a:latin typeface="Arial" charset="0"/>
                <a:cs typeface="Arial" charset="0"/>
              </a:rPr>
              <a:t>The destructor must return that memory to the operating system:</a:t>
            </a:r>
          </a:p>
          <a:p>
            <a:pPr>
              <a:buFontTx/>
              <a:buNone/>
            </a:pPr>
            <a:endParaRPr lang="en-US" b="1" smtClean="0">
              <a:latin typeface="Courier New"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latin typeface="Consolas" pitchFamily="49" charset="0"/>
                <a:cs typeface="Arial" charset="0"/>
              </a:rPr>
              <a:t>			Stack&lt;Type&gt;::~Stack() {</a:t>
            </a:r>
          </a:p>
          <a:p>
            <a:pPr>
              <a:buFontTx/>
              <a:buNone/>
            </a:pPr>
            <a:r>
              <a:rPr lang="en-US" sz="1600" smtClean="0">
                <a:latin typeface="Consolas" pitchFamily="49" charset="0"/>
                <a:cs typeface="Arial" charset="0"/>
              </a:rPr>
              <a:t>			    delete []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p:txBody>
      </p:sp>
      <p:sp>
        <p:nvSpPr>
          <p:cNvPr id="2970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1229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topic discusses the concept of a stack:</a:t>
            </a:r>
          </a:p>
          <a:p>
            <a:pPr lvl="1"/>
            <a:r>
              <a:rPr lang="en-US" smtClean="0">
                <a:latin typeface="Arial" charset="0"/>
                <a:cs typeface="Arial" charset="0"/>
              </a:rPr>
              <a:t>Description of an Abstract Stack</a:t>
            </a:r>
          </a:p>
          <a:p>
            <a:pPr lvl="1"/>
            <a:r>
              <a:rPr lang="en-US" smtClean="0">
                <a:latin typeface="Arial" charset="0"/>
                <a:cs typeface="Arial" charset="0"/>
              </a:rPr>
              <a:t>List applications</a:t>
            </a:r>
          </a:p>
          <a:p>
            <a:pPr lvl="1"/>
            <a:r>
              <a:rPr lang="en-US" smtClean="0">
                <a:latin typeface="Arial" charset="0"/>
                <a:cs typeface="Arial" charset="0"/>
              </a:rPr>
              <a:t>Implementation</a:t>
            </a:r>
          </a:p>
          <a:p>
            <a:pPr lvl="1"/>
            <a:r>
              <a:rPr lang="en-US" smtClean="0">
                <a:latin typeface="Arial" charset="0"/>
                <a:cs typeface="Arial" charset="0"/>
              </a:rPr>
              <a:t>Example applications</a:t>
            </a:r>
          </a:p>
          <a:p>
            <a:pPr lvl="2"/>
            <a:r>
              <a:rPr lang="en-US" smtClean="0">
                <a:latin typeface="Arial" charset="0"/>
                <a:cs typeface="Arial" charset="0"/>
              </a:rPr>
              <a:t>Parsing:  XHTML, C++</a:t>
            </a:r>
          </a:p>
          <a:p>
            <a:pPr lvl="2"/>
            <a:r>
              <a:rPr lang="en-US" smtClean="0">
                <a:latin typeface="Arial" charset="0"/>
                <a:cs typeface="Arial" charset="0"/>
              </a:rPr>
              <a:t>Function calls</a:t>
            </a:r>
          </a:p>
          <a:p>
            <a:pPr lvl="2"/>
            <a:r>
              <a:rPr lang="en-US" smtClean="0">
                <a:latin typeface="Arial" charset="0"/>
                <a:cs typeface="Arial" charset="0"/>
              </a:rPr>
              <a:t>Reverse-Polish calculators</a:t>
            </a:r>
          </a:p>
          <a:p>
            <a:pPr lvl="2"/>
            <a:r>
              <a:rPr lang="en-US" smtClean="0">
                <a:latin typeface="Arial" charset="0"/>
                <a:cs typeface="Arial" charset="0"/>
              </a:rPr>
              <a:t>Robert’s Rules</a:t>
            </a:r>
          </a:p>
          <a:p>
            <a:pPr lvl="1"/>
            <a:r>
              <a:rPr lang="en-US" smtClean="0">
                <a:latin typeface="Arial" charset="0"/>
                <a:cs typeface="Arial" charset="0"/>
              </a:rPr>
              <a:t>Standard Template Library</a:t>
            </a:r>
          </a:p>
        </p:txBody>
      </p:sp>
      <p:sp>
        <p:nvSpPr>
          <p:cNvPr id="12292" name="TextBox 3"/>
          <p:cNvSpPr txBox="1">
            <a:spLocks noChangeArrowheads="1"/>
          </p:cNvSpPr>
          <p:nvPr/>
        </p:nvSpPr>
        <p:spPr bwMode="auto">
          <a:xfrm>
            <a:off x="179388" y="756444"/>
            <a:ext cx="504825" cy="368300"/>
          </a:xfrm>
          <a:prstGeom prst="rect">
            <a:avLst/>
          </a:prstGeom>
          <a:noFill/>
          <a:ln w="9525">
            <a:noFill/>
            <a:miter lim="800000"/>
            <a:headEnd/>
            <a:tailEnd/>
          </a:ln>
        </p:spPr>
        <p:txBody>
          <a:bodyPr wrap="none">
            <a:spAutoFit/>
          </a:bodyPr>
          <a:lstStyle/>
          <a:p>
            <a:r>
              <a:rPr lang="en-CA" dirty="0"/>
              <a:t>3.2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mtClean="0">
                <a:latin typeface="Arial" charset="0"/>
                <a:cs typeface="Arial" charset="0"/>
              </a:rPr>
              <a:t>Empty</a:t>
            </a:r>
          </a:p>
        </p:txBody>
      </p:sp>
      <p:sp>
        <p:nvSpPr>
          <p:cNvPr id="3072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stack is empty if the stack size is zero:</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bool</a:t>
            </a:r>
            <a:r>
              <a:rPr lang="en-US" sz="1600" smtClean="0">
                <a:latin typeface="Consolas" pitchFamily="49" charset="0"/>
                <a:cs typeface="Arial" charset="0"/>
              </a:rPr>
              <a:t> Stack&lt;Type&gt;::empty() const {</a:t>
            </a:r>
          </a:p>
          <a:p>
            <a:pPr>
              <a:buFontTx/>
              <a:buNone/>
            </a:pPr>
            <a:r>
              <a:rPr lang="en-US" sz="1600" smtClean="0">
                <a:latin typeface="Consolas" pitchFamily="49" charset="0"/>
                <a:cs typeface="Arial" charset="0"/>
              </a:rPr>
              <a:t>			    return ( </a:t>
            </a:r>
            <a:r>
              <a:rPr lang="en-US" sz="1600" smtClean="0">
                <a:solidFill>
                  <a:srgbClr val="FF0000"/>
                </a:solidFill>
                <a:latin typeface="Consolas" pitchFamily="49" charset="0"/>
                <a:cs typeface="Arial" charset="0"/>
              </a:rPr>
              <a:t>stack_size</a:t>
            </a:r>
            <a:r>
              <a:rPr lang="en-US" sz="1600" smtClean="0">
                <a:latin typeface="Consolas" pitchFamily="49" charset="0"/>
                <a:cs typeface="Arial" charset="0"/>
              </a:rPr>
              <a:t> == 0 );</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 typeface="Arial" charset="0"/>
              <a:buNone/>
            </a:pPr>
            <a:r>
              <a:rPr lang="en-US" smtClean="0">
                <a:latin typeface="Arial" charset="0"/>
                <a:cs typeface="Arial" charset="0"/>
              </a:rPr>
              <a:t>	The following is unnecessarily tedious:</a:t>
            </a:r>
          </a:p>
          <a:p>
            <a:pPr lvl="1"/>
            <a:r>
              <a:rPr lang="en-US" smtClean="0">
                <a:latin typeface="Arial" charset="0"/>
                <a:cs typeface="Arial" charset="0"/>
              </a:rPr>
              <a:t>The </a:t>
            </a:r>
            <a:r>
              <a:rPr lang="en-US" smtClean="0">
                <a:latin typeface="Consolas" pitchFamily="49" charset="0"/>
                <a:cs typeface="Arial" charset="0"/>
              </a:rPr>
              <a:t>==</a:t>
            </a:r>
            <a:r>
              <a:rPr lang="en-US" smtClean="0">
                <a:latin typeface="Arial" charset="0"/>
                <a:cs typeface="Arial" charset="0"/>
              </a:rPr>
              <a:t> operator evaluates to either </a:t>
            </a:r>
            <a:r>
              <a:rPr lang="en-US" smtClean="0">
                <a:latin typeface="Consolas" pitchFamily="49" charset="0"/>
                <a:cs typeface="Arial" charset="0"/>
              </a:rPr>
              <a:t>true</a:t>
            </a:r>
            <a:r>
              <a:rPr lang="en-US" smtClean="0">
                <a:latin typeface="Arial" charset="0"/>
                <a:cs typeface="Arial" charset="0"/>
              </a:rPr>
              <a:t> or </a:t>
            </a:r>
            <a:r>
              <a:rPr lang="en-US" smtClean="0">
                <a:latin typeface="Consolas" pitchFamily="49" charset="0"/>
                <a:cs typeface="Arial" charset="0"/>
              </a:rPr>
              <a:t>false</a:t>
            </a:r>
            <a:r>
              <a:rPr lang="en-US" smtClean="0">
                <a:latin typeface="Arial" charset="0"/>
                <a:cs typeface="Arial" charset="0"/>
              </a:rPr>
              <a:t> </a:t>
            </a:r>
            <a:endParaRPr lang="en-US" sz="1400" smtClean="0">
              <a:latin typeface="Consolas" pitchFamily="49" charset="0"/>
              <a:cs typeface="Arial" charset="0"/>
            </a:endParaRPr>
          </a:p>
          <a:p>
            <a:pPr>
              <a:buFontTx/>
              <a:buNone/>
            </a:pPr>
            <a:r>
              <a:rPr lang="en-US" sz="1400" smtClean="0">
                <a:latin typeface="Consolas" pitchFamily="49" charset="0"/>
                <a:cs typeface="Arial" charset="0"/>
              </a:rPr>
              <a:t>			    if ( stack_size == 0 ) {</a:t>
            </a:r>
          </a:p>
          <a:p>
            <a:pPr>
              <a:buFontTx/>
              <a:buNone/>
            </a:pPr>
            <a:r>
              <a:rPr lang="en-US" sz="1400" smtClean="0">
                <a:latin typeface="Consolas" pitchFamily="49" charset="0"/>
                <a:cs typeface="Arial" charset="0"/>
              </a:rPr>
              <a:t>			        return true;</a:t>
            </a:r>
          </a:p>
          <a:p>
            <a:pPr>
              <a:buFontTx/>
              <a:buNone/>
            </a:pPr>
            <a:r>
              <a:rPr lang="en-US" sz="1400" smtClean="0">
                <a:latin typeface="Consolas" pitchFamily="49" charset="0"/>
                <a:cs typeface="Arial" charset="0"/>
              </a:rPr>
              <a:t>			    } else {</a:t>
            </a:r>
          </a:p>
          <a:p>
            <a:pPr>
              <a:buFontTx/>
              <a:buNone/>
            </a:pPr>
            <a:r>
              <a:rPr lang="en-US" sz="1400" smtClean="0">
                <a:latin typeface="Consolas" pitchFamily="49" charset="0"/>
                <a:cs typeface="Arial" charset="0"/>
              </a:rPr>
              <a:t>			        return false;</a:t>
            </a:r>
          </a:p>
          <a:p>
            <a:pPr>
              <a:buFontTx/>
              <a:buNone/>
            </a:pPr>
            <a:r>
              <a:rPr lang="en-US" sz="1400" smtClean="0">
                <a:latin typeface="Consolas" pitchFamily="49" charset="0"/>
                <a:cs typeface="Arial" charset="0"/>
              </a:rPr>
              <a:t>			    }</a:t>
            </a:r>
            <a:endParaRPr lang="en-US" sz="1600" smtClean="0">
              <a:latin typeface="Consolas" pitchFamily="49" charset="0"/>
              <a:cs typeface="Arial" charset="0"/>
            </a:endParaRPr>
          </a:p>
        </p:txBody>
      </p:sp>
      <p:sp>
        <p:nvSpPr>
          <p:cNvPr id="3072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r>
              <a:rPr lang="en-US" smtClean="0">
                <a:latin typeface="Arial" charset="0"/>
                <a:cs typeface="Arial" charset="0"/>
              </a:rPr>
              <a:t>Top</a:t>
            </a:r>
          </a:p>
        </p:txBody>
      </p:sp>
      <p:sp>
        <p:nvSpPr>
          <p:cNvPr id="31747"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If there are </a:t>
            </a:r>
            <a:r>
              <a:rPr lang="en-US" i="1" smtClean="0">
                <a:latin typeface="Times New Roman" pitchFamily="18" charset="0"/>
                <a:cs typeface="Arial" charset="0"/>
              </a:rPr>
              <a:t>n</a:t>
            </a:r>
            <a:r>
              <a:rPr lang="en-US" smtClean="0">
                <a:latin typeface="Arial" charset="0"/>
                <a:cs typeface="Arial" charset="0"/>
              </a:rPr>
              <a:t> objects in the stack, the last is located at index </a:t>
            </a:r>
            <a:r>
              <a:rPr lang="en-US" i="1" smtClean="0">
                <a:latin typeface="Times New Roman" pitchFamily="18" charset="0"/>
                <a:cs typeface="Arial" charset="0"/>
              </a:rPr>
              <a:t>n</a:t>
            </a:r>
            <a:r>
              <a:rPr lang="en-US" smtClean="0">
                <a:latin typeface="Times New Roman" pitchFamily="18" charset="0"/>
                <a:cs typeface="Arial" charset="0"/>
              </a:rPr>
              <a:t> – 1</a:t>
            </a:r>
          </a:p>
          <a:p>
            <a:endParaRPr lang="en-US" sz="2400" smtClean="0">
              <a:latin typeface="Arial"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Type</a:t>
            </a:r>
            <a:r>
              <a:rPr lang="en-US" sz="1600" smtClean="0">
                <a:latin typeface="Consolas" pitchFamily="49" charset="0"/>
                <a:cs typeface="Arial" charset="0"/>
              </a:rPr>
              <a:t> Stack&lt;Type&gt;::top() const {</a:t>
            </a:r>
          </a:p>
          <a:p>
            <a:pPr>
              <a:buFontTx/>
              <a:buNone/>
            </a:pPr>
            <a:r>
              <a:rPr lang="en-US" sz="1600" smtClean="0">
                <a:latin typeface="Consolas" pitchFamily="49" charset="0"/>
                <a:cs typeface="Arial" charset="0"/>
              </a:rPr>
              <a:t>			    if ( </a:t>
            </a:r>
            <a:r>
              <a:rPr lang="en-US" sz="1600" smtClean="0">
                <a:solidFill>
                  <a:srgbClr val="663300"/>
                </a:solidFill>
                <a:latin typeface="Consolas" pitchFamily="49" charset="0"/>
                <a:cs typeface="Arial" charset="0"/>
              </a:rPr>
              <a:t>empty</a:t>
            </a:r>
            <a:r>
              <a:rPr lang="en-US" sz="1600" smtClean="0">
                <a:latin typeface="Consolas" pitchFamily="49" charset="0"/>
                <a:cs typeface="Arial" charset="0"/>
              </a:rPr>
              <a:t>()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r>
              <a:rPr lang="en-US" sz="1600" smtClean="0">
                <a:solidFill>
                  <a:srgbClr val="FF0000"/>
                </a:solidFill>
                <a:latin typeface="Consolas" pitchFamily="49" charset="0"/>
                <a:cs typeface="Arial" charset="0"/>
              </a:rPr>
              <a:t>stack_size - 1</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p:txBody>
      </p:sp>
      <p:sp>
        <p:nvSpPr>
          <p:cNvPr id="3174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r>
              <a:rPr lang="en-US" smtClean="0">
                <a:latin typeface="Arial" charset="0"/>
                <a:cs typeface="Arial" charset="0"/>
              </a:rPr>
              <a:t>Pop</a:t>
            </a:r>
          </a:p>
        </p:txBody>
      </p:sp>
      <p:sp>
        <p:nvSpPr>
          <p:cNvPr id="32771"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Removing an object simply involves reducing the size</a:t>
            </a:r>
          </a:p>
          <a:p>
            <a:pPr lvl="1"/>
            <a:r>
              <a:rPr lang="en-US" smtClean="0">
                <a:latin typeface="Arial" charset="0"/>
                <a:cs typeface="Arial" charset="0"/>
              </a:rPr>
              <a:t>It is invalid to assign the last entry to “0”</a:t>
            </a:r>
          </a:p>
          <a:p>
            <a:pPr lvl="1"/>
            <a:r>
              <a:rPr lang="en-US" smtClean="0">
                <a:latin typeface="Arial" charset="0"/>
                <a:cs typeface="Arial" charset="0"/>
              </a:rPr>
              <a:t>By decreasing the size, the previous top of the stack is now at the location </a:t>
            </a:r>
            <a:r>
              <a:rPr lang="en-US" smtClean="0">
                <a:latin typeface="Consolas" pitchFamily="49" charset="0"/>
                <a:cs typeface="Arial" charset="0"/>
              </a:rPr>
              <a:t>stack_size</a:t>
            </a:r>
            <a:endParaRPr lang="en-US" sz="1200" smtClean="0">
              <a:latin typeface="Consolas" pitchFamily="49" charset="0"/>
              <a:cs typeface="Arial" charset="0"/>
            </a:endParaRP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Type</a:t>
            </a:r>
            <a:r>
              <a:rPr lang="en-US" sz="1600" smtClean="0">
                <a:latin typeface="Consolas" pitchFamily="49" charset="0"/>
                <a:cs typeface="Arial" charset="0"/>
              </a:rPr>
              <a:t> Stack&lt;Type&gt;::pop() {</a:t>
            </a:r>
          </a:p>
          <a:p>
            <a:pPr>
              <a:buFontTx/>
              <a:buNone/>
            </a:pPr>
            <a:r>
              <a:rPr lang="en-US" sz="1600" smtClean="0">
                <a:latin typeface="Consolas" pitchFamily="49" charset="0"/>
                <a:cs typeface="Arial" charset="0"/>
              </a:rPr>
              <a:t>			    if ( </a:t>
            </a:r>
            <a:r>
              <a:rPr lang="en-US" sz="1600" smtClean="0">
                <a:solidFill>
                  <a:srgbClr val="663300"/>
                </a:solidFill>
                <a:latin typeface="Consolas" pitchFamily="49" charset="0"/>
                <a:cs typeface="Arial" charset="0"/>
              </a:rPr>
              <a:t>empty</a:t>
            </a:r>
            <a:r>
              <a:rPr lang="en-US" sz="1600" smtClean="0">
                <a:latin typeface="Consolas" pitchFamily="49" charset="0"/>
                <a:cs typeface="Arial" charset="0"/>
              </a:rPr>
              <a:t>()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--stack_size;</a:t>
            </a: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r>
              <a:rPr lang="en-US" sz="1600" smtClean="0">
                <a:solidFill>
                  <a:srgbClr val="FF0000"/>
                </a:solidFill>
                <a:latin typeface="Consolas" pitchFamily="49" charset="0"/>
                <a:cs typeface="Arial" charset="0"/>
              </a:rPr>
              <a:t>stack_size</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p:txBody>
      </p:sp>
      <p:sp>
        <p:nvSpPr>
          <p:cNvPr id="3277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latin typeface="Arial" charset="0"/>
                <a:cs typeface="Arial" charset="0"/>
              </a:rPr>
              <a:t>Push</a:t>
            </a:r>
          </a:p>
        </p:txBody>
      </p:sp>
      <p:sp>
        <p:nvSpPr>
          <p:cNvPr id="3379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Pushing an object onto the stack can only be performed if the</a:t>
            </a:r>
            <a:br>
              <a:rPr lang="en-US" dirty="0" smtClean="0">
                <a:latin typeface="Arial" charset="0"/>
                <a:cs typeface="Arial" charset="0"/>
              </a:rPr>
            </a:br>
            <a:r>
              <a:rPr lang="en-US" dirty="0" smtClean="0">
                <a:latin typeface="Arial" charset="0"/>
                <a:cs typeface="Arial" charset="0"/>
              </a:rPr>
              <a:t>array is not full</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template &lt;typename Type&gt;</a:t>
            </a:r>
          </a:p>
          <a:p>
            <a:pPr>
              <a:buFontTx/>
              <a:buNone/>
            </a:pPr>
            <a:r>
              <a:rPr lang="en-US" sz="1600" dirty="0" smtClean="0">
                <a:solidFill>
                  <a:srgbClr val="FF33CC"/>
                </a:solidFill>
                <a:latin typeface="Consolas" pitchFamily="49" charset="0"/>
                <a:cs typeface="Arial" charset="0"/>
              </a:rPr>
              <a:t>			void</a:t>
            </a:r>
            <a:r>
              <a:rPr lang="en-US" sz="1600" dirty="0" smtClean="0">
                <a:latin typeface="Consolas" pitchFamily="49" charset="0"/>
                <a:cs typeface="Arial" charset="0"/>
              </a:rPr>
              <a:t> Stack&lt;Type&gt;::push( Type </a:t>
            </a:r>
            <a:r>
              <a:rPr lang="en-US" sz="1600" dirty="0" err="1" smtClean="0">
                <a:latin typeface="Consolas" pitchFamily="49" charset="0"/>
                <a:cs typeface="Arial" charset="0"/>
              </a:rPr>
              <a:t>const</a:t>
            </a:r>
            <a:r>
              <a:rPr lang="en-US" sz="1600" dirty="0" smtClean="0">
                <a:latin typeface="Consolas" pitchFamily="49" charset="0"/>
                <a:cs typeface="Arial" charset="0"/>
              </a:rPr>
              <a:t> &amp;</a:t>
            </a:r>
            <a:r>
              <a:rPr lang="en-US" sz="1600" dirty="0" err="1" smtClean="0">
                <a:solidFill>
                  <a:schemeClr val="accent2"/>
                </a:solidFill>
                <a:latin typeface="Consolas" pitchFamily="49" charset="0"/>
                <a:cs typeface="Arial" charset="0"/>
              </a:rPr>
              <a:t>obj</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if (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 == </a:t>
            </a:r>
            <a:r>
              <a:rPr lang="en-US" sz="1600" dirty="0" err="1" smtClean="0">
                <a:solidFill>
                  <a:srgbClr val="FF0000"/>
                </a:solidFill>
                <a:latin typeface="Consolas" pitchFamily="49" charset="0"/>
                <a:cs typeface="Arial" charset="0"/>
              </a:rPr>
              <a:t>array_capacity</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throw overflow();  // Best solution?????</a:t>
            </a:r>
          </a:p>
          <a:p>
            <a:pPr>
              <a:buFontTx/>
              <a:buNone/>
            </a:pPr>
            <a:r>
              <a:rPr lang="en-US" sz="1600" dirty="0" smtClean="0">
                <a:latin typeface="Consolas" pitchFamily="49" charset="0"/>
                <a:cs typeface="Arial" charset="0"/>
              </a:rPr>
              <a:t>			    }</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array</a:t>
            </a:r>
            <a:r>
              <a:rPr lang="en-US" sz="1600" dirty="0" smtClean="0">
                <a:latin typeface="Consolas" pitchFamily="49" charset="0"/>
                <a:cs typeface="Arial" charset="0"/>
              </a:rPr>
              <a:t>[</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 = </a:t>
            </a:r>
            <a:r>
              <a:rPr lang="en-US" sz="1600" dirty="0" err="1" smtClean="0">
                <a:solidFill>
                  <a:schemeClr val="accent2"/>
                </a:solidFill>
                <a:latin typeface="Consolas" pitchFamily="49" charset="0"/>
                <a:cs typeface="Arial" charset="0"/>
              </a:rPr>
              <a:t>obj</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stack_size</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p>
        </p:txBody>
      </p:sp>
      <p:sp>
        <p:nvSpPr>
          <p:cNvPr id="3379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Exceptions</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The case where the array is full is not an exception defined in the Abstract Stack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array is filled, we have five options:</a:t>
            </a:r>
          </a:p>
          <a:p>
            <a:pPr lvl="1"/>
            <a:r>
              <a:rPr lang="en-US" smtClean="0">
                <a:latin typeface="Arial" charset="0"/>
                <a:cs typeface="Arial" charset="0"/>
              </a:rPr>
              <a:t>Increase the size of the array</a:t>
            </a:r>
          </a:p>
          <a:p>
            <a:pPr lvl="1"/>
            <a:r>
              <a:rPr lang="en-US" smtClean="0">
                <a:latin typeface="Arial" charset="0"/>
                <a:cs typeface="Arial" charset="0"/>
              </a:rPr>
              <a:t>Throw an exception</a:t>
            </a:r>
          </a:p>
          <a:p>
            <a:pPr lvl="1"/>
            <a:r>
              <a:rPr lang="en-US" smtClean="0">
                <a:latin typeface="Arial" charset="0"/>
                <a:cs typeface="Arial" charset="0"/>
              </a:rPr>
              <a:t>Ignore the element being pushed</a:t>
            </a:r>
          </a:p>
          <a:p>
            <a:pPr lvl="1"/>
            <a:r>
              <a:rPr lang="en-US" smtClean="0">
                <a:latin typeface="Arial" charset="0"/>
                <a:cs typeface="Arial" charset="0"/>
              </a:rPr>
              <a:t>Replace the current top of the stack</a:t>
            </a:r>
          </a:p>
          <a:p>
            <a:pPr lvl="1"/>
            <a:r>
              <a:rPr lang="en-US" smtClean="0">
                <a:latin typeface="Arial" charset="0"/>
                <a:cs typeface="Arial" charset="0"/>
              </a:rPr>
              <a:t>Put the pushing process to “sleep” until something else removes</a:t>
            </a:r>
            <a:br>
              <a:rPr lang="en-US" smtClean="0">
                <a:latin typeface="Arial" charset="0"/>
                <a:cs typeface="Arial" charset="0"/>
              </a:rPr>
            </a:br>
            <a:r>
              <a:rPr lang="en-US" smtClean="0">
                <a:latin typeface="Arial" charset="0"/>
                <a:cs typeface="Arial" charset="0"/>
              </a:rPr>
              <a:t>the top of the stack</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Include a member function </a:t>
            </a:r>
            <a:r>
              <a:rPr lang="en-US" smtClean="0">
                <a:latin typeface="Consolas" pitchFamily="49" charset="0"/>
                <a:cs typeface="Consolas" pitchFamily="49" charset="0"/>
              </a:rPr>
              <a:t>bool full() const;</a:t>
            </a:r>
            <a:endParaRPr lang="en-US" sz="2800" smtClean="0">
              <a:latin typeface="Consolas" pitchFamily="49" charset="0"/>
              <a:cs typeface="Consolas" pitchFamily="49" charset="0"/>
            </a:endParaRPr>
          </a:p>
          <a:p>
            <a:endParaRPr lang="en-US" sz="2400" smtClean="0">
              <a:latin typeface="Arial" charset="0"/>
              <a:cs typeface="Arial" charset="0"/>
            </a:endParaRPr>
          </a:p>
        </p:txBody>
      </p:sp>
      <p:sp>
        <p:nvSpPr>
          <p:cNvPr id="3482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3.2.3.2</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5843" name="Rectangle 3"/>
          <p:cNvSpPr>
            <a:spLocks noGrp="1"/>
          </p:cNvSpPr>
          <p:nvPr>
            <p:ph type="body" idx="4294967295"/>
          </p:nvPr>
        </p:nvSpPr>
        <p:spPr/>
        <p:txBody>
          <a:bodyPr/>
          <a:lstStyle/>
          <a:p>
            <a:pPr>
              <a:buFont typeface="Arial" charset="0"/>
              <a:buNone/>
            </a:pPr>
            <a:r>
              <a:rPr lang="en-US" smtClean="0">
                <a:latin typeface="Arial" charset="0"/>
                <a:cs typeface="Arial" charset="0"/>
              </a:rPr>
              <a:t>	If dynamic memory is available, the best option is to increase the array capacity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increase the array capacity, the question is:</a:t>
            </a:r>
          </a:p>
          <a:p>
            <a:pPr lvl="1"/>
            <a:r>
              <a:rPr lang="en-US" smtClean="0">
                <a:latin typeface="Arial" charset="0"/>
                <a:cs typeface="Arial" charset="0"/>
              </a:rPr>
              <a:t>How much?</a:t>
            </a:r>
          </a:p>
          <a:p>
            <a:pPr lvl="1"/>
            <a:r>
              <a:rPr lang="en-US" smtClean="0">
                <a:latin typeface="Arial" charset="0"/>
                <a:cs typeface="Arial" charset="0"/>
              </a:rPr>
              <a:t>By a constant?		</a:t>
            </a:r>
            <a:r>
              <a:rPr lang="en-US" smtClean="0">
                <a:latin typeface="Consolas" pitchFamily="49" charset="0"/>
                <a:cs typeface="Arial" charset="0"/>
              </a:rPr>
              <a:t>array_capacity += c;</a:t>
            </a:r>
          </a:p>
          <a:p>
            <a:pPr lvl="1"/>
            <a:r>
              <a:rPr lang="en-US" smtClean="0">
                <a:latin typeface="Arial" charset="0"/>
                <a:cs typeface="Arial" charset="0"/>
              </a:rPr>
              <a:t>By a multiple?		</a:t>
            </a:r>
            <a:r>
              <a:rPr lang="en-US" smtClean="0">
                <a:latin typeface="Consolas" pitchFamily="49" charset="0"/>
                <a:cs typeface="Arial" charset="0"/>
              </a:rPr>
              <a:t>array_capacity *= c;</a:t>
            </a:r>
          </a:p>
          <a:p>
            <a:pPr lvl="1"/>
            <a:endParaRPr lang="en-US" smtClean="0">
              <a:latin typeface="Arial" charset="0"/>
              <a:cs typeface="Arial" charset="0"/>
            </a:endParaRPr>
          </a:p>
        </p:txBody>
      </p:sp>
      <p:sp>
        <p:nvSpPr>
          <p:cNvPr id="35844"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6" descr="t1"/>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6867"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6868" name="Rectangle 3"/>
          <p:cNvSpPr>
            <a:spLocks noGrp="1"/>
          </p:cNvSpPr>
          <p:nvPr>
            <p:ph type="body" idx="4294967295"/>
          </p:nvPr>
        </p:nvSpPr>
        <p:spPr/>
        <p:txBody>
          <a:bodyPr/>
          <a:lstStyle/>
          <a:p>
            <a:pPr>
              <a:buFont typeface="Arial" charset="0"/>
              <a:buNone/>
            </a:pPr>
            <a:r>
              <a:rPr lang="en-US" smtClean="0">
                <a:latin typeface="Arial" charset="0"/>
                <a:cs typeface="Arial" charset="0"/>
              </a:rPr>
              <a:t>	First, let us visualize what must occur to allocate new memory</a:t>
            </a:r>
          </a:p>
        </p:txBody>
      </p:sp>
      <p:sp>
        <p:nvSpPr>
          <p:cNvPr id="3686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7" descr="t2"/>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7891"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7892" name="Rectangle 3"/>
          <p:cNvSpPr>
            <a:spLocks noGrp="1"/>
          </p:cNvSpPr>
          <p:nvPr>
            <p:ph type="body" idx="4294967295"/>
          </p:nvPr>
        </p:nvSpPr>
        <p:spPr>
          <a:xfrm>
            <a:off x="457200" y="1608138"/>
            <a:ext cx="8229600" cy="4525962"/>
          </a:xfrm>
        </p:spPr>
        <p:txBody>
          <a:bodyPr/>
          <a:lstStyle/>
          <a:p>
            <a:pPr>
              <a:buFont typeface="Arial" charset="0"/>
              <a:buNone/>
            </a:pPr>
            <a:r>
              <a:rPr lang="en-US" smtClean="0">
                <a:latin typeface="Arial" charset="0"/>
                <a:cs typeface="Arial" charset="0"/>
              </a:rPr>
              <a:t>	First, this requires a call to </a:t>
            </a:r>
            <a:r>
              <a:rPr lang="en-US" smtClean="0">
                <a:latin typeface="Consolas" pitchFamily="49" charset="0"/>
                <a:cs typeface="Arial" charset="0"/>
              </a:rPr>
              <a:t>new Type[</a:t>
            </a:r>
            <a:r>
              <a:rPr lang="en-US" i="1" smtClean="0">
                <a:latin typeface="Consolas" pitchFamily="49" charset="0"/>
                <a:cs typeface="Arial" charset="0"/>
              </a:rPr>
              <a:t>N</a:t>
            </a:r>
            <a:r>
              <a:rPr lang="en-US" smtClean="0">
                <a:latin typeface="Consolas" pitchFamily="49" charset="0"/>
                <a:cs typeface="Arial" charset="0"/>
              </a:rPr>
              <a:t>]</a:t>
            </a:r>
            <a:r>
              <a:rPr lang="en-US" smtClean="0">
                <a:latin typeface="Arial" charset="0"/>
                <a:cs typeface="Arial" charset="0"/>
              </a:rPr>
              <a:t> where </a:t>
            </a:r>
            <a:r>
              <a:rPr lang="en-US" i="1" smtClean="0">
                <a:latin typeface="Consolas" pitchFamily="49" charset="0"/>
                <a:cs typeface="Arial" charset="0"/>
              </a:rPr>
              <a:t>N</a:t>
            </a:r>
            <a:r>
              <a:rPr lang="en-US" smtClean="0">
                <a:latin typeface="Arial" charset="0"/>
                <a:cs typeface="Arial" charset="0"/>
              </a:rPr>
              <a:t> is the new capacity</a:t>
            </a:r>
          </a:p>
          <a:p>
            <a:pPr lvl="1"/>
            <a:r>
              <a:rPr lang="en-US" smtClean="0">
                <a:latin typeface="Arial" charset="0"/>
                <a:cs typeface="Arial" charset="0"/>
              </a:rPr>
              <a:t>We must have access to this so we must</a:t>
            </a:r>
            <a:br>
              <a:rPr lang="en-US" smtClean="0">
                <a:latin typeface="Arial" charset="0"/>
                <a:cs typeface="Arial" charset="0"/>
              </a:rPr>
            </a:br>
            <a:r>
              <a:rPr lang="en-US" smtClean="0">
                <a:latin typeface="Arial" charset="0"/>
                <a:cs typeface="Arial" charset="0"/>
              </a:rPr>
              <a:t>store the address returned by new in a</a:t>
            </a:r>
            <a:br>
              <a:rPr lang="en-US" smtClean="0">
                <a:latin typeface="Arial" charset="0"/>
                <a:cs typeface="Arial" charset="0"/>
              </a:rPr>
            </a:br>
            <a:r>
              <a:rPr lang="en-US" smtClean="0">
                <a:latin typeface="Arial" charset="0"/>
                <a:cs typeface="Arial" charset="0"/>
              </a:rPr>
              <a:t>local variable, say </a:t>
            </a:r>
            <a:r>
              <a:rPr lang="en-US" smtClean="0">
                <a:latin typeface="Consolas" pitchFamily="49" charset="0"/>
                <a:cs typeface="Arial" charset="0"/>
              </a:rPr>
              <a:t>tmp</a:t>
            </a:r>
          </a:p>
        </p:txBody>
      </p:sp>
      <p:sp>
        <p:nvSpPr>
          <p:cNvPr id="3789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9" descr="t3"/>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8915"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8916" name="Rectangle 3"/>
          <p:cNvSpPr>
            <a:spLocks noGrp="1"/>
          </p:cNvSpPr>
          <p:nvPr>
            <p:ph type="body" idx="4294967295"/>
          </p:nvPr>
        </p:nvSpPr>
        <p:spPr/>
        <p:txBody>
          <a:bodyPr/>
          <a:lstStyle/>
          <a:p>
            <a:pPr>
              <a:buFont typeface="Arial" charset="0"/>
              <a:buNone/>
            </a:pPr>
            <a:r>
              <a:rPr lang="en-US" smtClean="0">
                <a:latin typeface="Arial" charset="0"/>
                <a:cs typeface="Arial" charset="0"/>
              </a:rPr>
              <a:t>	Next, the values must be copied over</a:t>
            </a:r>
          </a:p>
        </p:txBody>
      </p:sp>
      <p:sp>
        <p:nvSpPr>
          <p:cNvPr id="3891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9939" name="Rectangle 3"/>
          <p:cNvSpPr>
            <a:spLocks noGrp="1"/>
          </p:cNvSpPr>
          <p:nvPr>
            <p:ph type="body" idx="4294967295"/>
          </p:nvPr>
        </p:nvSpPr>
        <p:spPr/>
        <p:txBody>
          <a:bodyPr/>
          <a:lstStyle/>
          <a:p>
            <a:pPr>
              <a:buFont typeface="Arial" charset="0"/>
              <a:buNone/>
            </a:pPr>
            <a:r>
              <a:rPr lang="en-US" smtClean="0">
                <a:latin typeface="Arial" charset="0"/>
                <a:cs typeface="Arial" charset="0"/>
              </a:rPr>
              <a:t>	The memory for the original array must be deallocated</a:t>
            </a:r>
          </a:p>
        </p:txBody>
      </p:sp>
      <p:pic>
        <p:nvPicPr>
          <p:cNvPr id="39940" name="Picture 4" descr="t4"/>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39941" name="TextBox 4"/>
          <p:cNvSpPr txBox="1">
            <a:spLocks noChangeArrowheads="1"/>
          </p:cNvSpPr>
          <p:nvPr/>
        </p:nvSpPr>
        <p:spPr bwMode="auto">
          <a:xfrm>
            <a:off x="7807325" y="3440113"/>
            <a:ext cx="317500" cy="261937"/>
          </a:xfrm>
          <a:prstGeom prst="rect">
            <a:avLst/>
          </a:prstGeom>
          <a:noFill/>
          <a:ln w="9525">
            <a:noFill/>
            <a:miter lim="800000"/>
            <a:headEnd/>
            <a:tailEnd/>
          </a:ln>
        </p:spPr>
        <p:txBody>
          <a:bodyPr wrap="none">
            <a:spAutoFit/>
          </a:bodyPr>
          <a:lstStyle/>
          <a:p>
            <a:r>
              <a:rPr lang="en-CA" sz="1100"/>
              <a:t>W</a:t>
            </a:r>
          </a:p>
        </p:txBody>
      </p:sp>
      <p:sp>
        <p:nvSpPr>
          <p:cNvPr id="39942"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latin typeface="Arial" charset="0"/>
                <a:cs typeface="Arial" charset="0"/>
              </a:rPr>
              <a:t>Abstract Stack</a:t>
            </a:r>
          </a:p>
        </p:txBody>
      </p:sp>
      <p:sp>
        <p:nvSpPr>
          <p:cNvPr id="133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An Abstract Stack (Stack ADT) is an abstract data type which emphasizes specific operations:</a:t>
            </a:r>
          </a:p>
          <a:p>
            <a:pPr lvl="1"/>
            <a:r>
              <a:rPr lang="en-US" smtClean="0">
                <a:latin typeface="Arial" charset="0"/>
                <a:cs typeface="Arial" charset="0"/>
              </a:rPr>
              <a:t>Uses a explicit linear ordering</a:t>
            </a:r>
          </a:p>
          <a:p>
            <a:pPr lvl="1"/>
            <a:r>
              <a:rPr lang="en-US" smtClean="0">
                <a:latin typeface="Arial" charset="0"/>
                <a:cs typeface="Arial" charset="0"/>
              </a:rPr>
              <a:t>Insertions and removals are performed individually</a:t>
            </a:r>
          </a:p>
          <a:p>
            <a:pPr lvl="1"/>
            <a:r>
              <a:rPr lang="en-US" smtClean="0">
                <a:latin typeface="Arial" charset="0"/>
                <a:cs typeface="Arial" charset="0"/>
              </a:rPr>
              <a:t>Inserted objects are </a:t>
            </a:r>
            <a:r>
              <a:rPr lang="en-US" i="1" smtClean="0">
                <a:latin typeface="Arial" charset="0"/>
                <a:cs typeface="Arial" charset="0"/>
              </a:rPr>
              <a:t>pushed onto</a:t>
            </a:r>
            <a:r>
              <a:rPr lang="en-US" smtClean="0">
                <a:latin typeface="Arial" charset="0"/>
                <a:cs typeface="Arial" charset="0"/>
              </a:rPr>
              <a:t> the stack</a:t>
            </a:r>
          </a:p>
          <a:p>
            <a:pPr lvl="1"/>
            <a:r>
              <a:rPr lang="en-US" smtClean="0">
                <a:latin typeface="Arial" charset="0"/>
                <a:cs typeface="Arial" charset="0"/>
              </a:rPr>
              <a:t>The </a:t>
            </a:r>
            <a:r>
              <a:rPr lang="en-US" i="1" smtClean="0">
                <a:latin typeface="Arial" charset="0"/>
                <a:cs typeface="Arial" charset="0"/>
              </a:rPr>
              <a:t>top</a:t>
            </a:r>
            <a:r>
              <a:rPr lang="en-US" smtClean="0">
                <a:latin typeface="Arial" charset="0"/>
                <a:cs typeface="Arial" charset="0"/>
              </a:rPr>
              <a:t> of the stack is the most recently object pushed onto the stack</a:t>
            </a:r>
          </a:p>
          <a:p>
            <a:pPr lvl="1"/>
            <a:r>
              <a:rPr lang="en-US" smtClean="0">
                <a:latin typeface="Arial" charset="0"/>
                <a:cs typeface="Arial" charset="0"/>
              </a:rPr>
              <a:t>When an object is </a:t>
            </a:r>
            <a:r>
              <a:rPr lang="en-US" i="1" smtClean="0">
                <a:latin typeface="Arial" charset="0"/>
                <a:cs typeface="Arial" charset="0"/>
              </a:rPr>
              <a:t>popped</a:t>
            </a:r>
            <a:r>
              <a:rPr lang="en-US" smtClean="0">
                <a:latin typeface="Arial" charset="0"/>
                <a:cs typeface="Arial" charset="0"/>
              </a:rPr>
              <a:t> from the stack, the current </a:t>
            </a:r>
            <a:r>
              <a:rPr lang="en-US" i="1" smtClean="0">
                <a:latin typeface="Arial" charset="0"/>
                <a:cs typeface="Arial" charset="0"/>
              </a:rPr>
              <a:t>top</a:t>
            </a:r>
            <a:r>
              <a:rPr lang="en-US" smtClean="0">
                <a:latin typeface="Arial" charset="0"/>
                <a:cs typeface="Arial" charset="0"/>
              </a:rPr>
              <a:t> is erased</a:t>
            </a:r>
          </a:p>
        </p:txBody>
      </p:sp>
      <p:sp>
        <p:nvSpPr>
          <p:cNvPr id="1331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3.2.1</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5" descr="t5"/>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0963"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0964" name="Rectangle 3"/>
          <p:cNvSpPr>
            <a:spLocks noGrp="1"/>
          </p:cNvSpPr>
          <p:nvPr>
            <p:ph type="body" idx="4294967295"/>
          </p:nvPr>
        </p:nvSpPr>
        <p:spPr/>
        <p:txBody>
          <a:bodyPr/>
          <a:lstStyle/>
          <a:p>
            <a:pPr>
              <a:buFont typeface="Arial" charset="0"/>
              <a:buNone/>
            </a:pPr>
            <a:r>
              <a:rPr lang="en-US" smtClean="0">
                <a:latin typeface="Arial" charset="0"/>
                <a:cs typeface="Arial" charset="0"/>
              </a:rPr>
              <a:t>	Finally, the appropriate member variables must be reassigned</a:t>
            </a:r>
          </a:p>
        </p:txBody>
      </p:sp>
      <p:sp>
        <p:nvSpPr>
          <p:cNvPr id="4096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t1"/>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1987"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1988" name="Rectangle 4"/>
          <p:cNvSpPr>
            <a:spLocks noGrp="1"/>
          </p:cNvSpPr>
          <p:nvPr>
            <p:ph type="body" idx="4294967295"/>
          </p:nvPr>
        </p:nvSpPr>
        <p:spPr/>
        <p:txBody>
          <a:bodyPr/>
          <a:lstStyle/>
          <a:p>
            <a:pPr>
              <a:buFont typeface="Arial" charset="0"/>
              <a:buNone/>
            </a:pPr>
            <a:r>
              <a:rPr lang="en-US" smtClean="0">
                <a:latin typeface="Arial" charset="0"/>
                <a:cs typeface="Arial" charset="0"/>
              </a:rPr>
              <a:t>	The implementation:</a:t>
            </a:r>
          </a:p>
          <a:p>
            <a:pPr>
              <a:buFont typeface="Arial" charset="0"/>
              <a:buNone/>
            </a:pPr>
            <a:r>
              <a:rPr lang="en-US" sz="1600" smtClean="0">
                <a:latin typeface="Consolas" pitchFamily="49" charset="0"/>
                <a:cs typeface="Arial" charset="0"/>
              </a:rPr>
              <a:t>void double_capacity() {</a:t>
            </a:r>
          </a:p>
          <a:p>
            <a:pPr>
              <a:buFont typeface="Arial" charset="0"/>
              <a:buNone/>
            </a:pPr>
            <a:r>
              <a:rPr lang="en-US" sz="1600" smtClean="0">
                <a:latin typeface="Consolas" pitchFamily="49" charset="0"/>
                <a:cs typeface="Arial" charset="0"/>
              </a:rPr>
              <a:t>    Type *tmp_array = new Type[2*array_capacity];</a:t>
            </a: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    </a:t>
            </a: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endParaRPr lang="en-US" sz="1600" smtClean="0">
              <a:latin typeface="Consolas" pitchFamily="49" charset="0"/>
              <a:cs typeface="Arial" charset="0"/>
            </a:endParaRPr>
          </a:p>
          <a:p>
            <a:pPr>
              <a:buFont typeface="Arial" charset="0"/>
              <a:buNone/>
            </a:pPr>
            <a:r>
              <a:rPr lang="en-US" sz="1600" smtClean="0">
                <a:latin typeface="Consolas" pitchFamily="49" charset="0"/>
                <a:cs typeface="Arial" charset="0"/>
              </a:rPr>
              <a:t>}</a:t>
            </a:r>
          </a:p>
        </p:txBody>
      </p:sp>
      <p:sp>
        <p:nvSpPr>
          <p:cNvPr id="4198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t2"/>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3011"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3012"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Type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 = new Type[2*</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a:p>
            <a:endParaRPr lang="en-US" sz="2400" dirty="0" smtClean="0">
              <a:latin typeface="Arial" charset="0"/>
              <a:cs typeface="Arial" charset="0"/>
            </a:endParaRPr>
          </a:p>
        </p:txBody>
      </p:sp>
      <p:sp>
        <p:nvSpPr>
          <p:cNvPr id="4301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2" name="Rectangle 1"/>
          <p:cNvSpPr/>
          <p:nvPr/>
        </p:nvSpPr>
        <p:spPr>
          <a:xfrm>
            <a:off x="8226824" y="2985436"/>
            <a:ext cx="848309" cy="253916"/>
          </a:xfrm>
          <a:prstGeom prst="rect">
            <a:avLst/>
          </a:prstGeom>
          <a:solidFill>
            <a:schemeClr val="bg1"/>
          </a:solidFill>
        </p:spPr>
        <p:txBody>
          <a:bodyPr wrap="none">
            <a:spAutoFit/>
          </a:bodyPr>
          <a:lstStyle/>
          <a:p>
            <a:r>
              <a:rPr lang="en-US" sz="1050" dirty="0" err="1" smtClean="0">
                <a:solidFill>
                  <a:srgbClr val="FF0000"/>
                </a:solidFill>
                <a:latin typeface="Consolas" pitchFamily="49" charset="0"/>
              </a:rPr>
              <a:t>tmp_array</a:t>
            </a:r>
            <a:endParaRPr lang="en-CA" sz="105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t3"/>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4035"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4036"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for ( </a:t>
            </a:r>
            <a:r>
              <a:rPr lang="en-US" sz="1600" dirty="0" err="1" smtClean="0">
                <a:solidFill>
                  <a:srgbClr val="FF0000"/>
                </a:solidFill>
                <a:latin typeface="Consolas" pitchFamily="49" charset="0"/>
                <a:cs typeface="Arial" charset="0"/>
              </a:rPr>
              <a:t>int</a:t>
            </a: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0;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&lt; </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a:t>
            </a:r>
          </a:p>
          <a:p>
            <a:pPr>
              <a:buFont typeface="Arial" charset="0"/>
              <a:buNone/>
            </a:pP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 = array[</a:t>
            </a:r>
            <a:r>
              <a:rPr lang="en-US" sz="1600" dirty="0" err="1" smtClean="0">
                <a:solidFill>
                  <a:srgbClr val="FF0000"/>
                </a:solidFill>
                <a:latin typeface="Consolas" pitchFamily="49" charset="0"/>
                <a:cs typeface="Arial" charset="0"/>
              </a:rPr>
              <a:t>i</a:t>
            </a:r>
            <a:r>
              <a:rPr lang="en-US" sz="1600" dirty="0" smtClean="0">
                <a:solidFill>
                  <a:srgbClr val="FF0000"/>
                </a:solidFill>
                <a:latin typeface="Consolas" pitchFamily="49" charset="0"/>
                <a:cs typeface="Arial" charset="0"/>
              </a:rPr>
              <a:t>];</a:t>
            </a:r>
          </a:p>
          <a:p>
            <a:pPr>
              <a:buFont typeface="Arial" charset="0"/>
              <a:buNone/>
            </a:pPr>
            <a:r>
              <a:rPr lang="en-US" sz="1600" dirty="0" smtClean="0">
                <a:solidFill>
                  <a:srgbClr val="FF0000"/>
                </a:solidFill>
                <a:latin typeface="Consolas" pitchFamily="49" charset="0"/>
                <a:cs typeface="Arial" charset="0"/>
              </a:rPr>
              <a:t>    }</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p:txBody>
      </p:sp>
      <p:sp>
        <p:nvSpPr>
          <p:cNvPr id="4403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7" name="Rectangle 6"/>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5059"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for (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0; </a:t>
            </a:r>
            <a:r>
              <a:rPr lang="en-US" sz="1600" dirty="0" err="1" smtClean="0">
                <a:latin typeface="Consolas" pitchFamily="49" charset="0"/>
                <a:cs typeface="Arial" charset="0"/>
              </a:rPr>
              <a:t>i</a:t>
            </a:r>
            <a:r>
              <a:rPr lang="en-US" sz="1600" dirty="0" smtClean="0">
                <a:latin typeface="Consolas" pitchFamily="49" charset="0"/>
                <a:cs typeface="Arial" charset="0"/>
              </a:rPr>
              <a:t> &lt; </a:t>
            </a:r>
            <a:r>
              <a:rPr lang="en-US" sz="1600" dirty="0" err="1" smtClean="0">
                <a:latin typeface="Consolas" pitchFamily="49" charset="0"/>
                <a:cs typeface="Arial" charset="0"/>
              </a:rPr>
              <a:t>array_capacity</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a:t>
            </a:r>
          </a:p>
          <a:p>
            <a:pPr>
              <a:buFont typeface="Arial" charset="0"/>
              <a:buNone/>
            </a:pPr>
            <a:r>
              <a:rPr lang="en-US" sz="1600" dirty="0" smtClean="0">
                <a:latin typeface="Consolas" pitchFamily="49" charset="0"/>
                <a:cs typeface="Arial" charset="0"/>
              </a:rPr>
              <a:t>        </a:t>
            </a:r>
            <a:r>
              <a:rPr lang="en-US" sz="1600" dirty="0" err="1" smtClean="0">
                <a:latin typeface="Consolas" pitchFamily="49" charset="0"/>
                <a:cs typeface="Arial" charset="0"/>
              </a:rPr>
              <a:t>tmp_array</a:t>
            </a:r>
            <a:r>
              <a:rPr lang="en-US" sz="1600" dirty="0" smtClean="0">
                <a:latin typeface="Consolas" pitchFamily="49" charset="0"/>
                <a:cs typeface="Arial" charset="0"/>
              </a:rPr>
              <a:t>[</a:t>
            </a:r>
            <a:r>
              <a:rPr lang="en-US" sz="1600" dirty="0" err="1" smtClean="0">
                <a:latin typeface="Consolas" pitchFamily="49" charset="0"/>
                <a:cs typeface="Arial" charset="0"/>
              </a:rPr>
              <a:t>i</a:t>
            </a:r>
            <a:r>
              <a:rPr lang="en-US" sz="1600" dirty="0" smtClean="0">
                <a:latin typeface="Consolas" pitchFamily="49" charset="0"/>
                <a:cs typeface="Arial" charset="0"/>
              </a:rPr>
              <a:t>] = array[</a:t>
            </a:r>
            <a:r>
              <a:rPr lang="en-US" sz="1600" dirty="0" err="1" smtClean="0">
                <a:latin typeface="Consolas" pitchFamily="49" charset="0"/>
                <a:cs typeface="Arial" charset="0"/>
              </a:rPr>
              <a:t>i</a:t>
            </a:r>
            <a:r>
              <a:rPr lang="en-US" sz="1600" dirty="0" smtClean="0">
                <a:latin typeface="Consolas" pitchFamily="49" charset="0"/>
                <a:cs typeface="Arial" charset="0"/>
              </a:rPr>
              <a:t>];</a:t>
            </a: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delete [] array;</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a:t>
            </a:r>
          </a:p>
        </p:txBody>
      </p:sp>
      <p:pic>
        <p:nvPicPr>
          <p:cNvPr id="45060" name="Picture 4" descr="t4"/>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5061" name="TextBox 4"/>
          <p:cNvSpPr txBox="1">
            <a:spLocks noChangeArrowheads="1"/>
          </p:cNvSpPr>
          <p:nvPr/>
        </p:nvSpPr>
        <p:spPr bwMode="auto">
          <a:xfrm>
            <a:off x="7789741" y="3440113"/>
            <a:ext cx="317500" cy="261937"/>
          </a:xfrm>
          <a:prstGeom prst="rect">
            <a:avLst/>
          </a:prstGeom>
          <a:noFill/>
          <a:ln w="9525">
            <a:noFill/>
            <a:miter lim="800000"/>
            <a:headEnd/>
            <a:tailEnd/>
          </a:ln>
        </p:spPr>
        <p:txBody>
          <a:bodyPr wrap="none">
            <a:spAutoFit/>
          </a:bodyPr>
          <a:lstStyle/>
          <a:p>
            <a:r>
              <a:rPr lang="en-CA" sz="1100"/>
              <a:t>W</a:t>
            </a:r>
          </a:p>
        </p:txBody>
      </p:sp>
      <p:sp>
        <p:nvSpPr>
          <p:cNvPr id="45062"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7" name="Rectangle 6"/>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t5"/>
          <p:cNvPicPr>
            <a:picLocks noChangeAspect="1" noChangeArrowheads="1"/>
          </p:cNvPicPr>
          <p:nvPr/>
        </p:nvPicPr>
        <p:blipFill>
          <a:blip r:embed="rId3" cstate="print"/>
          <a:srcRect/>
          <a:stretch>
            <a:fillRect/>
          </a:stretch>
        </p:blipFill>
        <p:spPr bwMode="auto">
          <a:xfrm>
            <a:off x="5995988" y="2795588"/>
            <a:ext cx="2463800" cy="3657600"/>
          </a:xfrm>
          <a:prstGeom prst="rect">
            <a:avLst/>
          </a:prstGeom>
          <a:noFill/>
          <a:ln w="9525">
            <a:noFill/>
            <a:miter lim="800000"/>
            <a:headEnd/>
            <a:tailEnd/>
          </a:ln>
        </p:spPr>
      </p:pic>
      <p:sp>
        <p:nvSpPr>
          <p:cNvPr id="46083"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6084" name="Rectangle 4"/>
          <p:cNvSpPr>
            <a:spLocks noGrp="1"/>
          </p:cNvSpPr>
          <p:nvPr>
            <p:ph type="body" idx="4294967295"/>
          </p:nvPr>
        </p:nvSpPr>
        <p:spPr/>
        <p:txBody>
          <a:bodyPr/>
          <a:lstStyle/>
          <a:p>
            <a:pPr>
              <a:buFont typeface="Arial" charset="0"/>
              <a:buNone/>
            </a:pPr>
            <a:r>
              <a:rPr lang="en-US" dirty="0" smtClean="0">
                <a:latin typeface="Arial" charset="0"/>
                <a:cs typeface="Arial" charset="0"/>
              </a:rPr>
              <a:t>	The implementation:</a:t>
            </a:r>
          </a:p>
          <a:p>
            <a:pPr>
              <a:buFont typeface="Arial" charset="0"/>
              <a:buNone/>
            </a:pPr>
            <a:r>
              <a:rPr lang="en-US" sz="1600" dirty="0" smtClean="0">
                <a:latin typeface="Consolas" pitchFamily="49" charset="0"/>
                <a:cs typeface="Arial" charset="0"/>
              </a:rPr>
              <a:t>void </a:t>
            </a:r>
            <a:r>
              <a:rPr lang="en-US" sz="1600" dirty="0" err="1" smtClean="0">
                <a:latin typeface="Consolas" pitchFamily="49" charset="0"/>
                <a:cs typeface="Arial" charset="0"/>
              </a:rPr>
              <a:t>double_capacity</a:t>
            </a:r>
            <a:r>
              <a:rPr lang="en-US" sz="1600" dirty="0" smtClean="0">
                <a:latin typeface="Consolas" pitchFamily="49" charset="0"/>
                <a:cs typeface="Arial" charset="0"/>
              </a:rPr>
              <a:t>() {</a:t>
            </a:r>
          </a:p>
          <a:p>
            <a:pPr>
              <a:buFont typeface="Arial" charset="0"/>
              <a:buNone/>
            </a:pPr>
            <a:r>
              <a:rPr lang="en-US" sz="1600" dirty="0" smtClean="0">
                <a:latin typeface="Consolas" pitchFamily="49" charset="0"/>
                <a:cs typeface="Arial" charset="0"/>
              </a:rPr>
              <a:t>    Type *</a:t>
            </a:r>
            <a:r>
              <a:rPr lang="en-US" sz="1600" dirty="0" err="1" smtClean="0">
                <a:latin typeface="Consolas" pitchFamily="49" charset="0"/>
                <a:cs typeface="Arial" charset="0"/>
              </a:rPr>
              <a:t>tmp_array</a:t>
            </a:r>
            <a:r>
              <a:rPr lang="en-US" sz="1600" dirty="0" smtClean="0">
                <a:latin typeface="Consolas" pitchFamily="49" charset="0"/>
                <a:cs typeface="Arial" charset="0"/>
              </a:rPr>
              <a:t> = new Type[2*</a:t>
            </a:r>
            <a:r>
              <a:rPr lang="en-US" sz="1600" dirty="0" err="1" smtClean="0">
                <a:latin typeface="Consolas" pitchFamily="49" charset="0"/>
                <a:cs typeface="Arial" charset="0"/>
              </a:rPr>
              <a:t>array_capacity</a:t>
            </a:r>
            <a:r>
              <a:rPr lang="en-US" sz="1600" dirty="0" smtClean="0">
                <a:latin typeface="Consolas" pitchFamily="49" charset="0"/>
                <a:cs typeface="Arial" charset="0"/>
              </a:rPr>
              <a:t>];</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for ( </a:t>
            </a:r>
            <a:r>
              <a:rPr lang="en-US" sz="1600" dirty="0" err="1" smtClean="0">
                <a:latin typeface="Consolas" pitchFamily="49" charset="0"/>
                <a:cs typeface="Arial" charset="0"/>
              </a:rPr>
              <a:t>int</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0; </a:t>
            </a:r>
            <a:r>
              <a:rPr lang="en-US" sz="1600" dirty="0" err="1" smtClean="0">
                <a:latin typeface="Consolas" pitchFamily="49" charset="0"/>
                <a:cs typeface="Arial" charset="0"/>
              </a:rPr>
              <a:t>i</a:t>
            </a:r>
            <a:r>
              <a:rPr lang="en-US" sz="1600" dirty="0" smtClean="0">
                <a:latin typeface="Consolas" pitchFamily="49" charset="0"/>
                <a:cs typeface="Arial" charset="0"/>
              </a:rPr>
              <a:t> &lt; </a:t>
            </a:r>
            <a:r>
              <a:rPr lang="en-US" sz="1600" dirty="0" err="1" smtClean="0">
                <a:latin typeface="Consolas" pitchFamily="49" charset="0"/>
                <a:cs typeface="Arial" charset="0"/>
              </a:rPr>
              <a:t>array_capacity</a:t>
            </a:r>
            <a:r>
              <a:rPr lang="en-US" sz="1600" dirty="0" smtClean="0">
                <a:latin typeface="Consolas" pitchFamily="49" charset="0"/>
                <a:cs typeface="Arial" charset="0"/>
              </a:rPr>
              <a:t>; ++</a:t>
            </a:r>
            <a:r>
              <a:rPr lang="en-US" sz="1600" dirty="0" err="1" smtClean="0">
                <a:latin typeface="Consolas" pitchFamily="49" charset="0"/>
                <a:cs typeface="Arial" charset="0"/>
              </a:rPr>
              <a:t>i</a:t>
            </a:r>
            <a:r>
              <a:rPr lang="en-US" sz="1600" dirty="0" smtClean="0">
                <a:latin typeface="Consolas" pitchFamily="49" charset="0"/>
                <a:cs typeface="Arial" charset="0"/>
              </a:rPr>
              <a:t> ) {</a:t>
            </a:r>
          </a:p>
          <a:p>
            <a:pPr>
              <a:buFont typeface="Arial" charset="0"/>
              <a:buNone/>
            </a:pPr>
            <a:r>
              <a:rPr lang="en-US" sz="1600" dirty="0" smtClean="0">
                <a:latin typeface="Consolas" pitchFamily="49" charset="0"/>
                <a:cs typeface="Arial" charset="0"/>
              </a:rPr>
              <a:t>        </a:t>
            </a:r>
            <a:r>
              <a:rPr lang="en-US" sz="1600" dirty="0" err="1" smtClean="0">
                <a:latin typeface="Consolas" pitchFamily="49" charset="0"/>
                <a:cs typeface="Arial" charset="0"/>
              </a:rPr>
              <a:t>tmp_array</a:t>
            </a:r>
            <a:r>
              <a:rPr lang="en-US" sz="1600" dirty="0" smtClean="0">
                <a:latin typeface="Consolas" pitchFamily="49" charset="0"/>
                <a:cs typeface="Arial" charset="0"/>
              </a:rPr>
              <a:t>[</a:t>
            </a:r>
            <a:r>
              <a:rPr lang="en-US" sz="1600" dirty="0" err="1" smtClean="0">
                <a:latin typeface="Consolas" pitchFamily="49" charset="0"/>
                <a:cs typeface="Arial" charset="0"/>
              </a:rPr>
              <a:t>i</a:t>
            </a:r>
            <a:r>
              <a:rPr lang="en-US" sz="1600" dirty="0" smtClean="0">
                <a:latin typeface="Consolas" pitchFamily="49" charset="0"/>
                <a:cs typeface="Arial" charset="0"/>
              </a:rPr>
              <a:t>] = array[</a:t>
            </a:r>
            <a:r>
              <a:rPr lang="en-US" sz="1600" dirty="0" err="1" smtClean="0">
                <a:latin typeface="Consolas" pitchFamily="49" charset="0"/>
                <a:cs typeface="Arial" charset="0"/>
              </a:rPr>
              <a:t>i</a:t>
            </a:r>
            <a:r>
              <a:rPr lang="en-US" sz="1600" dirty="0" smtClean="0">
                <a:latin typeface="Consolas" pitchFamily="49" charset="0"/>
                <a:cs typeface="Arial" charset="0"/>
              </a:rPr>
              <a:t>];</a:t>
            </a:r>
          </a:p>
          <a:p>
            <a:pPr>
              <a:buFont typeface="Arial" charset="0"/>
              <a:buNone/>
            </a:pPr>
            <a:r>
              <a:rPr lang="en-US" sz="1600" dirty="0" smtClean="0">
                <a:latin typeface="Consolas" pitchFamily="49" charset="0"/>
                <a:cs typeface="Arial" charset="0"/>
              </a:rPr>
              <a:t>    }</a:t>
            </a:r>
          </a:p>
          <a:p>
            <a:pPr>
              <a:buFont typeface="Arial" charset="0"/>
              <a:buNone/>
            </a:pPr>
            <a:endParaRPr lang="en-US" sz="1600" dirty="0" smtClean="0">
              <a:latin typeface="Consolas" pitchFamily="49" charset="0"/>
              <a:cs typeface="Arial" charset="0"/>
            </a:endParaRPr>
          </a:p>
          <a:p>
            <a:pPr>
              <a:buFont typeface="Arial" charset="0"/>
              <a:buNone/>
            </a:pPr>
            <a:r>
              <a:rPr lang="en-US" sz="1600" dirty="0" smtClean="0">
                <a:latin typeface="Consolas" pitchFamily="49" charset="0"/>
                <a:cs typeface="Arial" charset="0"/>
              </a:rPr>
              <a:t>    delete [] array;</a:t>
            </a:r>
          </a:p>
          <a:p>
            <a:pPr>
              <a:buFont typeface="Arial" charset="0"/>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array = </a:t>
            </a:r>
            <a:r>
              <a:rPr lang="en-US" sz="1600" dirty="0" err="1" smtClean="0">
                <a:solidFill>
                  <a:srgbClr val="FF0000"/>
                </a:solidFill>
                <a:latin typeface="Consolas" pitchFamily="49" charset="0"/>
                <a:cs typeface="Arial" charset="0"/>
              </a:rPr>
              <a:t>tmp_array</a:t>
            </a:r>
            <a:r>
              <a:rPr lang="en-US" sz="1600" dirty="0" smtClean="0">
                <a:solidFill>
                  <a:srgbClr val="FF0000"/>
                </a:solidFill>
                <a:latin typeface="Consolas" pitchFamily="49" charset="0"/>
                <a:cs typeface="Arial" charset="0"/>
              </a:rPr>
              <a:t>;</a:t>
            </a:r>
          </a:p>
          <a:p>
            <a:pPr>
              <a:buFont typeface="Arial" charset="0"/>
              <a:buNone/>
            </a:pPr>
            <a:endParaRPr lang="en-US" sz="1600" dirty="0" smtClean="0">
              <a:solidFill>
                <a:srgbClr val="FF0000"/>
              </a:solidFill>
              <a:latin typeface="Consolas" pitchFamily="49" charset="0"/>
              <a:cs typeface="Arial" charset="0"/>
            </a:endParaRPr>
          </a:p>
          <a:p>
            <a:pPr>
              <a:buFont typeface="Arial" charset="0"/>
              <a:buNone/>
            </a:pPr>
            <a:r>
              <a:rPr lang="en-US" sz="1600" dirty="0" smtClean="0">
                <a:solidFill>
                  <a:srgbClr val="FF0000"/>
                </a:solidFill>
                <a:latin typeface="Consolas" pitchFamily="49" charset="0"/>
                <a:cs typeface="Arial" charset="0"/>
              </a:rPr>
              <a:t>    </a:t>
            </a:r>
            <a:r>
              <a:rPr lang="en-US" sz="1600" dirty="0" err="1" smtClean="0">
                <a:solidFill>
                  <a:srgbClr val="FF0000"/>
                </a:solidFill>
                <a:latin typeface="Consolas" pitchFamily="49" charset="0"/>
                <a:cs typeface="Arial" charset="0"/>
              </a:rPr>
              <a:t>array_capacity</a:t>
            </a:r>
            <a:r>
              <a:rPr lang="en-US" sz="1600" dirty="0" smtClean="0">
                <a:solidFill>
                  <a:srgbClr val="FF0000"/>
                </a:solidFill>
                <a:latin typeface="Consolas" pitchFamily="49" charset="0"/>
                <a:cs typeface="Arial" charset="0"/>
              </a:rPr>
              <a:t> *= 2;</a:t>
            </a:r>
          </a:p>
          <a:p>
            <a:pPr>
              <a:buFont typeface="Arial" charset="0"/>
              <a:buNone/>
            </a:pPr>
            <a:r>
              <a:rPr lang="en-US" sz="1600" dirty="0" smtClean="0">
                <a:latin typeface="Consolas" pitchFamily="49" charset="0"/>
                <a:cs typeface="Arial" charset="0"/>
              </a:rPr>
              <a:t>}</a:t>
            </a:r>
          </a:p>
          <a:p>
            <a:endParaRPr lang="en-US" sz="2400" dirty="0" smtClean="0">
              <a:latin typeface="Arial" charset="0"/>
              <a:cs typeface="Arial" charset="0"/>
            </a:endParaRPr>
          </a:p>
        </p:txBody>
      </p:sp>
      <p:sp>
        <p:nvSpPr>
          <p:cNvPr id="4608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
        <p:nvSpPr>
          <p:cNvPr id="6" name="Rectangle 5"/>
          <p:cNvSpPr/>
          <p:nvPr/>
        </p:nvSpPr>
        <p:spPr>
          <a:xfrm>
            <a:off x="8226824" y="2985436"/>
            <a:ext cx="848309" cy="253916"/>
          </a:xfrm>
          <a:prstGeom prst="rect">
            <a:avLst/>
          </a:prstGeom>
          <a:solidFill>
            <a:schemeClr val="bg1"/>
          </a:solidFill>
        </p:spPr>
        <p:txBody>
          <a:bodyPr wrap="none">
            <a:spAutoFit/>
          </a:bodyPr>
          <a:lstStyle/>
          <a:p>
            <a:r>
              <a:rPr lang="en-US" sz="1050" dirty="0" err="1" smtClean="0">
                <a:latin typeface="Consolas" pitchFamily="49" charset="0"/>
              </a:rPr>
              <a:t>tmp_array</a:t>
            </a:r>
            <a:endParaRPr lang="en-CA"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7107" name="Rectangle 4"/>
          <p:cNvSpPr>
            <a:spLocks noGrp="1"/>
          </p:cNvSpPr>
          <p:nvPr>
            <p:ph type="body" idx="4294967295"/>
          </p:nvPr>
        </p:nvSpPr>
        <p:spPr/>
        <p:txBody>
          <a:bodyPr/>
          <a:lstStyle/>
          <a:p>
            <a:pPr>
              <a:buFont typeface="Arial" charset="0"/>
              <a:buNone/>
            </a:pPr>
            <a:r>
              <a:rPr lang="en-US" smtClean="0">
                <a:latin typeface="Arial" charset="0"/>
                <a:cs typeface="Arial" charset="0"/>
              </a:rPr>
              <a:t>	Back to the original question:</a:t>
            </a:r>
          </a:p>
          <a:p>
            <a:pPr lvl="1"/>
            <a:r>
              <a:rPr lang="en-US" smtClean="0">
                <a:latin typeface="Arial" charset="0"/>
                <a:cs typeface="Arial" charset="0"/>
              </a:rPr>
              <a:t>How much do we change the capacity?</a:t>
            </a:r>
          </a:p>
          <a:p>
            <a:pPr lvl="1"/>
            <a:r>
              <a:rPr lang="en-US" smtClean="0">
                <a:latin typeface="Arial" charset="0"/>
                <a:cs typeface="Arial" charset="0"/>
              </a:rPr>
              <a:t>Add a constant?</a:t>
            </a:r>
          </a:p>
          <a:p>
            <a:pPr lvl="1"/>
            <a:r>
              <a:rPr lang="en-US" smtClean="0">
                <a:latin typeface="Arial" charset="0"/>
                <a:cs typeface="Arial" charset="0"/>
              </a:rPr>
              <a:t>Multiply by a constant?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First, we recognize that any time that we </a:t>
            </a:r>
            <a:r>
              <a:rPr lang="en-US" smtClean="0">
                <a:latin typeface="Consolas" pitchFamily="49" charset="0"/>
                <a:cs typeface="Arial" charset="0"/>
              </a:rPr>
              <a:t>push</a:t>
            </a:r>
            <a:r>
              <a:rPr lang="en-US" smtClean="0">
                <a:latin typeface="Arial" charset="0"/>
                <a:cs typeface="Arial" charset="0"/>
              </a:rPr>
              <a:t> onto a full stack, this requires </a:t>
            </a:r>
            <a:r>
              <a:rPr lang="en-US" i="1" smtClean="0">
                <a:latin typeface="Times New Roman" pitchFamily="18" charset="0"/>
                <a:cs typeface="Arial" charset="0"/>
              </a:rPr>
              <a:t>n</a:t>
            </a:r>
            <a:r>
              <a:rPr lang="en-US" smtClean="0">
                <a:latin typeface="Arial" charset="0"/>
                <a:cs typeface="Arial" charset="0"/>
              </a:rPr>
              <a:t> copies and the run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Therefore, </a:t>
            </a:r>
            <a:r>
              <a:rPr lang="en-US" smtClean="0">
                <a:latin typeface="Consolas" pitchFamily="49" charset="0"/>
                <a:cs typeface="Arial" charset="0"/>
              </a:rPr>
              <a:t>push</a:t>
            </a:r>
            <a:r>
              <a:rPr lang="en-US" smtClean="0">
                <a:latin typeface="Arial" charset="0"/>
                <a:cs typeface="Arial" charset="0"/>
              </a:rPr>
              <a:t> is usually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except when new memory is required</a:t>
            </a:r>
          </a:p>
        </p:txBody>
      </p:sp>
      <p:sp>
        <p:nvSpPr>
          <p:cNvPr id="47108"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1028" name="Rectangle 3"/>
          <p:cNvSpPr>
            <a:spLocks noGrp="1"/>
          </p:cNvSpPr>
          <p:nvPr>
            <p:ph type="body" idx="4294967295"/>
          </p:nvPr>
        </p:nvSpPr>
        <p:spPr/>
        <p:txBody>
          <a:bodyPr/>
          <a:lstStyle/>
          <a:p>
            <a:pPr>
              <a:buFont typeface="Arial" charset="0"/>
              <a:buNone/>
            </a:pPr>
            <a:r>
              <a:rPr lang="en-US" smtClean="0">
                <a:latin typeface="Arial" charset="0"/>
                <a:cs typeface="Arial" charset="0"/>
              </a:rPr>
              <a:t>	To state the average run time, we will introduce the concept of amortized time:</a:t>
            </a:r>
          </a:p>
          <a:p>
            <a:pPr lvl="1"/>
            <a:r>
              <a:rPr lang="en-US" smtClean="0">
                <a:latin typeface="Arial" charset="0"/>
                <a:cs typeface="Arial" charset="0"/>
              </a:rPr>
              <a:t>If </a:t>
            </a:r>
            <a:r>
              <a:rPr lang="en-CA" i="1" smtClean="0">
                <a:solidFill>
                  <a:srgbClr val="000000"/>
                </a:solidFill>
                <a:latin typeface="Times New Roman" pitchFamily="18" charset="0"/>
                <a:cs typeface="Times New Roman" pitchFamily="18" charset="0"/>
              </a:rPr>
              <a:t>n</a:t>
            </a:r>
            <a:r>
              <a:rPr lang="en-US" smtClean="0">
                <a:latin typeface="Arial" charset="0"/>
                <a:cs typeface="Arial" charset="0"/>
              </a:rPr>
              <a:t> operations requires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(f(</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US" smtClean="0">
                <a:latin typeface="Arial" charset="0"/>
                <a:cs typeface="Arial" charset="0"/>
              </a:rPr>
              <a:t>, we will say that an individual operation has an amortized run time of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(f(</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a:t>
            </a:r>
            <a:r>
              <a:rPr lang="en-US" smtClean="0">
                <a:latin typeface="Arial" charset="0"/>
                <a:cs typeface="Arial" charset="0"/>
              </a:rPr>
              <a:t> </a:t>
            </a:r>
          </a:p>
          <a:p>
            <a:pPr lvl="1"/>
            <a:r>
              <a:rPr lang="en-US" smtClean="0">
                <a:latin typeface="Arial" charset="0"/>
                <a:cs typeface="Arial" charset="0"/>
              </a:rPr>
              <a:t>Therefore, if inserting </a:t>
            </a:r>
            <a:r>
              <a:rPr lang="en-CA" i="1" smtClean="0">
                <a:solidFill>
                  <a:srgbClr val="000000"/>
                </a:solidFill>
                <a:latin typeface="Times New Roman" pitchFamily="18" charset="0"/>
                <a:cs typeface="Times New Roman" pitchFamily="18" charset="0"/>
              </a:rPr>
              <a:t>n</a:t>
            </a:r>
            <a:r>
              <a:rPr lang="en-US" smtClean="0">
                <a:latin typeface="Arial" charset="0"/>
                <a:cs typeface="Arial" charset="0"/>
              </a:rPr>
              <a:t> objects requires:</a:t>
            </a:r>
          </a:p>
          <a:p>
            <a:pPr lvl="2"/>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baseline="30000" smtClean="0">
                <a:solidFill>
                  <a:srgbClr val="000000"/>
                </a:solidFill>
                <a:latin typeface="Times New Roman" pitchFamily="18" charset="0"/>
                <a:cs typeface="Times New Roman" pitchFamily="18" charset="0"/>
              </a:rPr>
              <a:t>2</a:t>
            </a:r>
            <a:r>
              <a:rPr lang="en-CA" smtClean="0">
                <a:solidFill>
                  <a:srgbClr val="000000"/>
                </a:solidFill>
                <a:latin typeface="Times New Roman" pitchFamily="18" charset="0"/>
                <a:cs typeface="Times New Roman" pitchFamily="18" charset="0"/>
              </a:rPr>
              <a:t>) </a:t>
            </a:r>
            <a:r>
              <a:rPr lang="en-US" smtClean="0">
                <a:latin typeface="Arial" charset="0"/>
                <a:cs typeface="Arial" charset="0"/>
              </a:rPr>
              <a:t>copies, the amortized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 </a:t>
            </a:r>
          </a:p>
          <a:p>
            <a:pPr lvl="2"/>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a:t>
            </a:r>
            <a:r>
              <a:rPr lang="en-CA" i="1" smtClean="0">
                <a:solidFill>
                  <a:srgbClr val="000000"/>
                </a:solidFill>
                <a:latin typeface="Times New Roman" pitchFamily="18" charset="0"/>
                <a:cs typeface="Times New Roman" pitchFamily="18" charset="0"/>
              </a:rPr>
              <a:t>n</a:t>
            </a:r>
            <a:r>
              <a:rPr lang="en-CA" smtClean="0">
                <a:solidFill>
                  <a:srgbClr val="000000"/>
                </a:solidFill>
                <a:latin typeface="Times New Roman" pitchFamily="18" charset="0"/>
                <a:cs typeface="Times New Roman" pitchFamily="18" charset="0"/>
              </a:rPr>
              <a:t>) </a:t>
            </a:r>
            <a:r>
              <a:rPr lang="en-US" smtClean="0">
                <a:latin typeface="Arial" charset="0"/>
                <a:cs typeface="Arial" charset="0"/>
              </a:rPr>
              <a:t>copies, the amortized time is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 </a:t>
            </a:r>
            <a:endParaRPr lang="en-US" smtClean="0">
              <a:solidFill>
                <a:srgbClr val="000000"/>
              </a:solidFill>
              <a:latin typeface="Times New Roman" pitchFamily="18" charset="0"/>
              <a:cs typeface="Times New Roman" pitchFamily="18" charset="0"/>
            </a:endParaRPr>
          </a:p>
          <a:p>
            <a:pPr lvl="2">
              <a:buFont typeface="Arial" charset="0"/>
              <a:buNone/>
            </a:pPr>
            <a:endParaRPr lang="en-US" smtClean="0">
              <a:solidFill>
                <a:srgbClr val="000000"/>
              </a:solidFill>
              <a:latin typeface="Times New Roman" pitchFamily="18" charset="0"/>
              <a:cs typeface="Times New Roman" pitchFamily="18" charset="0"/>
            </a:endParaRPr>
          </a:p>
        </p:txBody>
      </p:sp>
      <p:graphicFrame>
        <p:nvGraphicFramePr>
          <p:cNvPr id="102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78221" name="Equation" r:id="rId4" imgW="114120" imgH="215640" progId="Equation.3">
                  <p:embed/>
                </p:oleObj>
              </mc:Choice>
              <mc:Fallback>
                <p:oleObj name="Equation" r:id="rId4" imgW="114120" imgH="215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9"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205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2053" name="Rectangle 3"/>
          <p:cNvSpPr>
            <a:spLocks noGrp="1"/>
          </p:cNvSpPr>
          <p:nvPr>
            <p:ph type="body" idx="4294967295"/>
          </p:nvPr>
        </p:nvSpPr>
        <p:spPr/>
        <p:txBody>
          <a:bodyPr/>
          <a:lstStyle/>
          <a:p>
            <a:pPr>
              <a:buFont typeface="Arial" charset="0"/>
              <a:buNone/>
            </a:pPr>
            <a:r>
              <a:rPr lang="en-US" smtClean="0">
                <a:latin typeface="Arial" charset="0"/>
                <a:cs typeface="Arial" charset="0"/>
              </a:rPr>
              <a:t>	Let us consider the case of increasing the capacity by 1 each time the array is full</a:t>
            </a:r>
          </a:p>
          <a:p>
            <a:pPr lvl="1"/>
            <a:r>
              <a:rPr lang="en-US" smtClean="0">
                <a:latin typeface="Arial" charset="0"/>
                <a:cs typeface="Arial" charset="0"/>
              </a:rPr>
              <a:t>With each insertion when the array is full, this requires all entries to be copied</a:t>
            </a:r>
          </a:p>
          <a:p>
            <a:endParaRPr lang="en-US" sz="2400" smtClean="0">
              <a:solidFill>
                <a:srgbClr val="000000"/>
              </a:solidFill>
              <a:latin typeface="Times New Roman" pitchFamily="18" charset="0"/>
              <a:cs typeface="Times New Roman" pitchFamily="18" charset="0"/>
            </a:endParaRPr>
          </a:p>
        </p:txBody>
      </p:sp>
      <p:graphicFrame>
        <p:nvGraphicFramePr>
          <p:cNvPr id="2050" name="Object 4"/>
          <p:cNvGraphicFramePr>
            <a:graphicFrameLocks noChangeAspect="1"/>
          </p:cNvGraphicFramePr>
          <p:nvPr/>
        </p:nvGraphicFramePr>
        <p:xfrm>
          <a:off x="6372225" y="4103688"/>
          <a:ext cx="147638" cy="279400"/>
        </p:xfrm>
        <a:graphic>
          <a:graphicData uri="http://schemas.openxmlformats.org/presentationml/2006/ole">
            <mc:AlternateContent xmlns:mc="http://schemas.openxmlformats.org/markup-compatibility/2006">
              <mc:Choice xmlns:v="urn:schemas-microsoft-com:vml" Requires="v">
                <p:oleObj spid="_x0000_s479245"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4103688"/>
                        <a:ext cx="147638" cy="279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54"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8"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3076"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3077"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we double the number of entries each time</a:t>
            </a:r>
            <a:br>
              <a:rPr lang="en-US" smtClean="0">
                <a:latin typeface="Arial" charset="0"/>
                <a:cs typeface="Arial" charset="0"/>
              </a:rPr>
            </a:br>
            <a:r>
              <a:rPr lang="en-US" smtClean="0">
                <a:latin typeface="Arial" charset="0"/>
                <a:cs typeface="Arial" charset="0"/>
              </a:rPr>
              <a:t>the array is full</a:t>
            </a:r>
          </a:p>
          <a:p>
            <a:pPr lvl="1"/>
            <a:r>
              <a:rPr lang="en-US" smtClean="0">
                <a:latin typeface="Arial" charset="0"/>
                <a:cs typeface="Arial" charset="0"/>
              </a:rPr>
              <a:t>Now the number of copies appears to be significantly</a:t>
            </a:r>
            <a:br>
              <a:rPr lang="en-US" smtClean="0">
                <a:latin typeface="Arial" charset="0"/>
                <a:cs typeface="Arial" charset="0"/>
              </a:rPr>
            </a:br>
            <a:r>
              <a:rPr lang="en-US" smtClean="0">
                <a:latin typeface="Arial" charset="0"/>
                <a:cs typeface="Arial" charset="0"/>
              </a:rPr>
              <a:t>fewer</a:t>
            </a:r>
            <a:endParaRPr lang="en-US" smtClean="0">
              <a:solidFill>
                <a:srgbClr val="000000"/>
              </a:solidFill>
              <a:latin typeface="Times New Roman" pitchFamily="18" charset="0"/>
              <a:cs typeface="Times New Roman" pitchFamily="18" charset="0"/>
            </a:endParaRPr>
          </a:p>
        </p:txBody>
      </p:sp>
      <p:graphicFrame>
        <p:nvGraphicFramePr>
          <p:cNvPr id="3074"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0269"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8"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Abstract Stack</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Also called a </a:t>
            </a:r>
            <a:r>
              <a:rPr lang="en-US" i="1" smtClean="0">
                <a:latin typeface="Arial" charset="0"/>
                <a:cs typeface="Arial" charset="0"/>
              </a:rPr>
              <a:t>last-in–first-out </a:t>
            </a:r>
            <a:r>
              <a:rPr lang="en-US" smtClean="0">
                <a:latin typeface="Arial" charset="0"/>
                <a:cs typeface="Arial" charset="0"/>
              </a:rPr>
              <a:t>(LIFO) behaviour</a:t>
            </a:r>
          </a:p>
          <a:p>
            <a:pPr lvl="1"/>
            <a:r>
              <a:rPr lang="en-US" smtClean="0">
                <a:latin typeface="Arial" charset="0"/>
                <a:cs typeface="Arial" charset="0"/>
              </a:rPr>
              <a:t>Graphically, we may view these operations as follows:</a:t>
            </a: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There are two exceptions associated with abstract stacks:</a:t>
            </a:r>
          </a:p>
          <a:p>
            <a:pPr lvl="1"/>
            <a:r>
              <a:rPr lang="en-US" smtClean="0">
                <a:latin typeface="Arial" charset="0"/>
                <a:cs typeface="Arial" charset="0"/>
              </a:rPr>
              <a:t>It is an undefined operation to call either pop or top on an empty stack</a:t>
            </a:r>
          </a:p>
          <a:p>
            <a:pPr>
              <a:buFont typeface="Arial" charset="0"/>
              <a:buNone/>
            </a:pPr>
            <a:endParaRPr lang="en-US" smtClean="0">
              <a:latin typeface="Arial" charset="0"/>
              <a:cs typeface="Arial" charset="0"/>
            </a:endParaRPr>
          </a:p>
        </p:txBody>
      </p:sp>
      <p:pic>
        <p:nvPicPr>
          <p:cNvPr id="14340" name="Picture 4" descr="C:\Users\dwharder\Desktop\s3.png"/>
          <p:cNvPicPr>
            <a:picLocks noChangeAspect="1" noChangeArrowheads="1"/>
          </p:cNvPicPr>
          <p:nvPr/>
        </p:nvPicPr>
        <p:blipFill>
          <a:blip r:embed="rId3" cstate="print"/>
          <a:srcRect/>
          <a:stretch>
            <a:fillRect/>
          </a:stretch>
        </p:blipFill>
        <p:spPr bwMode="auto">
          <a:xfrm>
            <a:off x="2786063" y="2349500"/>
            <a:ext cx="2447925" cy="1911350"/>
          </a:xfrm>
          <a:prstGeom prst="rect">
            <a:avLst/>
          </a:prstGeom>
          <a:noFill/>
          <a:ln w="9525">
            <a:noFill/>
            <a:miter lim="800000"/>
            <a:headEnd/>
            <a:tailEnd/>
          </a:ln>
        </p:spPr>
      </p:pic>
      <p:pic>
        <p:nvPicPr>
          <p:cNvPr id="14341" name="Picture 5" descr="C:\Users\dwharder\Desktop\s1.png"/>
          <p:cNvPicPr>
            <a:picLocks noChangeAspect="1" noChangeArrowheads="1"/>
          </p:cNvPicPr>
          <p:nvPr/>
        </p:nvPicPr>
        <p:blipFill>
          <a:blip r:embed="rId4" cstate="print"/>
          <a:srcRect/>
          <a:stretch>
            <a:fillRect/>
          </a:stretch>
        </p:blipFill>
        <p:spPr bwMode="auto">
          <a:xfrm>
            <a:off x="1171575" y="2466975"/>
            <a:ext cx="1614488" cy="1757363"/>
          </a:xfrm>
          <a:prstGeom prst="rect">
            <a:avLst/>
          </a:prstGeom>
          <a:noFill/>
          <a:ln w="9525">
            <a:noFill/>
            <a:miter lim="800000"/>
            <a:headEnd/>
            <a:tailEnd/>
          </a:ln>
        </p:spPr>
      </p:pic>
      <p:pic>
        <p:nvPicPr>
          <p:cNvPr id="14342" name="Picture 6" descr="C:\Users\dwharder\Desktop\s2.png"/>
          <p:cNvPicPr>
            <a:picLocks noChangeAspect="1" noChangeArrowheads="1"/>
          </p:cNvPicPr>
          <p:nvPr/>
        </p:nvPicPr>
        <p:blipFill>
          <a:blip r:embed="rId5" cstate="print"/>
          <a:srcRect/>
          <a:stretch>
            <a:fillRect/>
          </a:stretch>
        </p:blipFill>
        <p:spPr bwMode="auto">
          <a:xfrm>
            <a:off x="5957888" y="2352675"/>
            <a:ext cx="1757362" cy="1908175"/>
          </a:xfrm>
          <a:prstGeom prst="rect">
            <a:avLst/>
          </a:prstGeom>
          <a:noFill/>
          <a:ln w="9525">
            <a:noFill/>
            <a:miter lim="800000"/>
            <a:headEnd/>
            <a:tailEnd/>
          </a:ln>
        </p:spPr>
      </p:pic>
      <p:sp>
        <p:nvSpPr>
          <p:cNvPr id="14343" name="TextBox 6"/>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4102"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4103"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we insert </a:t>
            </a:r>
            <a:r>
              <a:rPr lang="en-US" i="1" dirty="0" smtClean="0">
                <a:latin typeface="Times New Roman" pitchFamily="18" charset="0"/>
                <a:cs typeface="Arial" charset="0"/>
              </a:rPr>
              <a:t>n</a:t>
            </a:r>
            <a:r>
              <a:rPr lang="en-US" dirty="0" smtClean="0">
                <a:latin typeface="Arial" charset="0"/>
                <a:cs typeface="Arial" charset="0"/>
              </a:rPr>
              <a:t> objects</a:t>
            </a:r>
          </a:p>
          <a:p>
            <a:pPr lvl="1"/>
            <a:r>
              <a:rPr lang="en-US" dirty="0" smtClean="0">
                <a:latin typeface="Arial" charset="0"/>
                <a:cs typeface="Arial" charset="0"/>
              </a:rPr>
              <a:t>The pushing of the </a:t>
            </a:r>
            <a:r>
              <a:rPr lang="en-US" i="1" dirty="0" smtClean="0">
                <a:latin typeface="Times New Roman" pitchFamily="18" charset="0"/>
                <a:cs typeface="Arial" charset="0"/>
              </a:rPr>
              <a:t>k</a:t>
            </a:r>
            <a:r>
              <a:rPr lang="en-US" baseline="30000" dirty="0" smtClean="0">
                <a:latin typeface="Arial" charset="0"/>
                <a:cs typeface="Arial" charset="0"/>
              </a:rPr>
              <a:t>th</a:t>
            </a:r>
            <a:r>
              <a:rPr lang="en-US" dirty="0" smtClean="0">
                <a:latin typeface="Arial" charset="0"/>
                <a:cs typeface="Arial" charset="0"/>
              </a:rPr>
              <a:t> object on the stack requires </a:t>
            </a:r>
            <a:r>
              <a:rPr lang="en-US" i="1" dirty="0" smtClean="0">
                <a:latin typeface="Times New Roman" pitchFamily="18" charset="0"/>
                <a:cs typeface="Arial" charset="0"/>
              </a:rPr>
              <a:t>k </a:t>
            </a:r>
            <a:r>
              <a:rPr lang="en-US" dirty="0" smtClean="0">
                <a:latin typeface="Times New Roman" pitchFamily="18" charset="0"/>
                <a:cs typeface="Arial" charset="0"/>
              </a:rPr>
              <a:t>– 1 </a:t>
            </a:r>
            <a:r>
              <a:rPr lang="en-US" dirty="0" smtClean="0">
                <a:latin typeface="Arial" charset="0"/>
                <a:cs typeface="Arial" charset="0"/>
              </a:rPr>
              <a:t>copies</a:t>
            </a:r>
          </a:p>
          <a:p>
            <a:pPr lvl="1"/>
            <a:r>
              <a:rPr lang="en-US" dirty="0" smtClean="0">
                <a:latin typeface="Arial" charset="0"/>
                <a:cs typeface="Arial" charset="0"/>
              </a:rPr>
              <a:t>The total number of copies is now given by:</a:t>
            </a: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r>
              <a:rPr lang="en-US" dirty="0" smtClean="0">
                <a:latin typeface="Arial" charset="0"/>
                <a:cs typeface="Arial" charset="0"/>
              </a:rPr>
              <a:t>Therefore, the amortized number of copies</a:t>
            </a:r>
            <a:br>
              <a:rPr lang="en-US" dirty="0" smtClean="0">
                <a:latin typeface="Arial" charset="0"/>
                <a:cs typeface="Arial" charset="0"/>
              </a:rPr>
            </a:br>
            <a:r>
              <a:rPr lang="en-US" dirty="0" smtClean="0">
                <a:latin typeface="Arial" charset="0"/>
                <a:cs typeface="Arial" charset="0"/>
              </a:rPr>
              <a:t>is given by</a:t>
            </a:r>
          </a:p>
          <a:p>
            <a:pPr lvl="1"/>
            <a:endParaRPr lang="en-US" dirty="0" smtClean="0">
              <a:latin typeface="Arial" charset="0"/>
              <a:cs typeface="Arial" charset="0"/>
            </a:endParaRPr>
          </a:p>
          <a:p>
            <a:pPr lvl="1"/>
            <a:endParaRPr lang="en-US" dirty="0" smtClean="0">
              <a:latin typeface="Arial" charset="0"/>
              <a:cs typeface="Arial" charset="0"/>
            </a:endParaRPr>
          </a:p>
          <a:p>
            <a:pPr lvl="1"/>
            <a:r>
              <a:rPr lang="en-US" dirty="0" smtClean="0">
                <a:latin typeface="Arial" charset="0"/>
                <a:cs typeface="Arial" charset="0"/>
              </a:rPr>
              <a:t>Therefore each push must run in</a:t>
            </a:r>
            <a:br>
              <a:rPr lang="en-US" dirty="0" smtClean="0">
                <a:latin typeface="Arial" charset="0"/>
                <a:cs typeface="Arial" charset="0"/>
              </a:rPr>
            </a:b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time</a:t>
            </a:r>
          </a:p>
          <a:p>
            <a:pPr lvl="1"/>
            <a:r>
              <a:rPr lang="en-US" dirty="0" smtClean="0">
                <a:latin typeface="Arial" charset="0"/>
                <a:cs typeface="Arial" charset="0"/>
              </a:rPr>
              <a:t>The wasted space, however</a:t>
            </a:r>
            <a:br>
              <a:rPr lang="en-US" dirty="0" smtClean="0">
                <a:latin typeface="Arial" charset="0"/>
                <a:cs typeface="Arial" charset="0"/>
              </a:rPr>
            </a:br>
            <a:r>
              <a:rPr lang="en-US" dirty="0" smtClean="0">
                <a:latin typeface="Arial" charset="0"/>
                <a:cs typeface="Arial" charset="0"/>
              </a:rPr>
              <a:t>is </a:t>
            </a:r>
            <a:r>
              <a:rPr lang="en-US" b="1" dirty="0" smtClean="0">
                <a:latin typeface="Symbol" pitchFamily="18" charset="2"/>
                <a:cs typeface="Arial" charset="0"/>
              </a:rPr>
              <a:t>Q</a:t>
            </a:r>
            <a:r>
              <a:rPr lang="en-US" dirty="0" smtClean="0">
                <a:latin typeface="Times New Roman" pitchFamily="18" charset="0"/>
                <a:cs typeface="Arial" charset="0"/>
              </a:rPr>
              <a:t>(1)</a:t>
            </a:r>
          </a:p>
        </p:txBody>
      </p:sp>
      <p:graphicFrame>
        <p:nvGraphicFramePr>
          <p:cNvPr id="4098"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1315"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extLst>
              <p:ext uri="{D42A27DB-BD31-4B8C-83A1-F6EECF244321}">
                <p14:modId xmlns:p14="http://schemas.microsoft.com/office/powerpoint/2010/main" val="3122279566"/>
              </p:ext>
            </p:extLst>
          </p:nvPr>
        </p:nvGraphicFramePr>
        <p:xfrm>
          <a:off x="2051050" y="2708920"/>
          <a:ext cx="4679950" cy="706437"/>
        </p:xfrm>
        <a:graphic>
          <a:graphicData uri="http://schemas.openxmlformats.org/presentationml/2006/ole">
            <mc:AlternateContent xmlns:mc="http://schemas.openxmlformats.org/markup-compatibility/2006">
              <mc:Choice xmlns:v="urn:schemas-microsoft-com:vml" Requires="v">
                <p:oleObj spid="_x0000_s481316" name="Equation" r:id="rId7" imgW="3365280" imgH="507960" progId="Equation.3">
                  <p:embed/>
                </p:oleObj>
              </mc:Choice>
              <mc:Fallback>
                <p:oleObj name="Equation" r:id="rId7" imgW="3365280" imgH="5079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2708920"/>
                        <a:ext cx="4679950"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7"/>
          <p:cNvGraphicFramePr>
            <a:graphicFrameLocks noChangeAspect="1"/>
          </p:cNvGraphicFramePr>
          <p:nvPr>
            <p:extLst>
              <p:ext uri="{D42A27DB-BD31-4B8C-83A1-F6EECF244321}">
                <p14:modId xmlns:p14="http://schemas.microsoft.com/office/powerpoint/2010/main" val="111429269"/>
              </p:ext>
            </p:extLst>
          </p:nvPr>
        </p:nvGraphicFramePr>
        <p:xfrm>
          <a:off x="2555875" y="3957365"/>
          <a:ext cx="1511300" cy="839787"/>
        </p:xfrm>
        <a:graphic>
          <a:graphicData uri="http://schemas.openxmlformats.org/presentationml/2006/ole">
            <mc:AlternateContent xmlns:mc="http://schemas.openxmlformats.org/markup-compatibility/2006">
              <mc:Choice xmlns:v="urn:schemas-microsoft-com:vml" Requires="v">
                <p:oleObj spid="_x0000_s481317" name="Equation" r:id="rId9" imgW="914400" imgH="507960" progId="Equation.3">
                  <p:embed/>
                </p:oleObj>
              </mc:Choice>
              <mc:Fallback>
                <p:oleObj name="Equation" r:id="rId9" imgW="914400" imgH="50796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3957365"/>
                        <a:ext cx="15113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3.2.4.1</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7" descr="dd"/>
          <p:cNvPicPr>
            <a:picLocks noChangeAspect="1" noChangeArrowheads="1"/>
          </p:cNvPicPr>
          <p:nvPr/>
        </p:nvPicPr>
        <p:blipFill>
          <a:blip r:embed="rId3" cstate="print"/>
          <a:srcRect/>
          <a:stretch>
            <a:fillRect/>
          </a:stretch>
        </p:blipFill>
        <p:spPr bwMode="auto">
          <a:xfrm>
            <a:off x="2843213" y="712788"/>
            <a:ext cx="5905500" cy="5811837"/>
          </a:xfrm>
          <a:prstGeom prst="rect">
            <a:avLst/>
          </a:prstGeom>
          <a:noFill/>
          <a:ln w="9525">
            <a:noFill/>
            <a:miter lim="800000"/>
            <a:headEnd/>
            <a:tailEnd/>
          </a:ln>
        </p:spPr>
      </p:pic>
      <p:sp>
        <p:nvSpPr>
          <p:cNvPr id="5126"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512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we double the array size each time it is full:</a:t>
            </a:r>
          </a:p>
          <a:p>
            <a:pPr lvl="1"/>
            <a:r>
              <a:rPr lang="en-US" dirty="0" smtClean="0">
                <a:latin typeface="Arial" charset="0"/>
                <a:cs typeface="Arial" charset="0"/>
              </a:rPr>
              <a:t>This is difficult to solve for an arbitrary </a:t>
            </a:r>
            <a:r>
              <a:rPr lang="en-US" i="1" dirty="0" smtClean="0">
                <a:latin typeface="Times New Roman" panose="02020603050405020304" pitchFamily="18" charset="0"/>
                <a:cs typeface="Times New Roman" panose="02020603050405020304" pitchFamily="18" charset="0"/>
              </a:rPr>
              <a:t>n</a:t>
            </a:r>
            <a:r>
              <a:rPr lang="en-US" dirty="0" smtClean="0">
                <a:latin typeface="Arial" charset="0"/>
                <a:cs typeface="Arial" charset="0"/>
              </a:rPr>
              <a:t> so instead, we will restrict</a:t>
            </a:r>
            <a:br>
              <a:rPr lang="en-US" dirty="0" smtClean="0">
                <a:latin typeface="Arial" charset="0"/>
                <a:cs typeface="Arial" charset="0"/>
              </a:rPr>
            </a:br>
            <a:r>
              <a:rPr lang="en-US" dirty="0" smtClean="0">
                <a:latin typeface="Arial" charset="0"/>
                <a:cs typeface="Arial" charset="0"/>
              </a:rPr>
              <a:t>the number of objects we are inserting to </a:t>
            </a:r>
            <a:r>
              <a:rPr lang="en-US" i="1" dirty="0" smtClean="0">
                <a:latin typeface="Times New Roman" pitchFamily="18" charset="0"/>
                <a:cs typeface="Arial" charset="0"/>
              </a:rPr>
              <a:t>n</a:t>
            </a:r>
            <a:r>
              <a:rPr lang="en-US" dirty="0" smtClean="0">
                <a:latin typeface="Times New Roman" pitchFamily="18" charset="0"/>
                <a:cs typeface="Arial" charset="0"/>
              </a:rPr>
              <a:t> = 2</a:t>
            </a:r>
            <a:r>
              <a:rPr lang="en-US" i="1" baseline="30000" dirty="0" smtClean="0">
                <a:latin typeface="Times New Roman" pitchFamily="18" charset="0"/>
                <a:cs typeface="Arial" charset="0"/>
              </a:rPr>
              <a:t>h</a:t>
            </a:r>
            <a:r>
              <a:rPr lang="en-US" dirty="0" smtClean="0">
                <a:latin typeface="Times New Roman" pitchFamily="18" charset="0"/>
                <a:cs typeface="Arial" charset="0"/>
              </a:rPr>
              <a:t> </a:t>
            </a:r>
            <a:r>
              <a:rPr lang="en-US" dirty="0" smtClean="0">
                <a:latin typeface="Arial" charset="0"/>
                <a:cs typeface="Arial" charset="0"/>
              </a:rPr>
              <a:t>objects</a:t>
            </a:r>
          </a:p>
          <a:p>
            <a:pPr lvl="1"/>
            <a:r>
              <a:rPr lang="en-US" dirty="0" smtClean="0">
                <a:latin typeface="Arial" charset="0"/>
                <a:cs typeface="Arial" charset="0"/>
              </a:rPr>
              <a:t>We will then assume that the behavior for intermediate values</a:t>
            </a:r>
            <a:br>
              <a:rPr lang="en-US" dirty="0" smtClean="0">
                <a:latin typeface="Arial" charset="0"/>
                <a:cs typeface="Arial" charset="0"/>
              </a:rPr>
            </a:br>
            <a:r>
              <a:rPr lang="en-US" dirty="0" smtClean="0">
                <a:latin typeface="Arial" charset="0"/>
                <a:cs typeface="Arial" charset="0"/>
              </a:rPr>
              <a:t>of </a:t>
            </a:r>
            <a:r>
              <a:rPr lang="en-US" i="1" dirty="0" smtClean="0">
                <a:latin typeface="Times New Roman" panose="02020603050405020304" pitchFamily="18" charset="0"/>
                <a:cs typeface="Times New Roman" panose="02020603050405020304" pitchFamily="18" charset="0"/>
              </a:rPr>
              <a:t>n</a:t>
            </a:r>
            <a:r>
              <a:rPr lang="en-US" dirty="0" smtClean="0">
                <a:latin typeface="Arial" charset="0"/>
                <a:cs typeface="Arial" charset="0"/>
              </a:rPr>
              <a:t> will be similar </a:t>
            </a:r>
            <a:endParaRPr lang="en-US" dirty="0" smtClean="0">
              <a:latin typeface="Times New Roman" pitchFamily="18" charset="0"/>
              <a:cs typeface="Arial" charset="0"/>
            </a:endParaRPr>
          </a:p>
        </p:txBody>
      </p:sp>
      <p:sp>
        <p:nvSpPr>
          <p:cNvPr id="5128"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3.2.4.2</a:t>
            </a:r>
          </a:p>
        </p:txBody>
      </p:sp>
    </p:spTree>
    <p:extLst>
      <p:ext uri="{BB962C8B-B14F-4D97-AF65-F5344CB8AC3E}">
        <p14:creationId xmlns:p14="http://schemas.microsoft.com/office/powerpoint/2010/main" val="2830088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7"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5126"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512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we double the array size each time it is full:</a:t>
            </a:r>
          </a:p>
          <a:p>
            <a:pPr lvl="1"/>
            <a:r>
              <a:rPr lang="en-US" dirty="0" smtClean="0">
                <a:latin typeface="Arial" charset="0"/>
                <a:cs typeface="Arial" charset="0"/>
              </a:rPr>
              <a:t>Inserting </a:t>
            </a:r>
            <a:r>
              <a:rPr lang="en-US" i="1" dirty="0" smtClean="0">
                <a:latin typeface="Times New Roman" pitchFamily="18" charset="0"/>
                <a:cs typeface="Arial" charset="0"/>
              </a:rPr>
              <a:t>n</a:t>
            </a:r>
            <a:r>
              <a:rPr lang="en-US" dirty="0" smtClean="0">
                <a:latin typeface="Times New Roman" pitchFamily="18" charset="0"/>
                <a:cs typeface="Arial" charset="0"/>
              </a:rPr>
              <a:t> = 2</a:t>
            </a:r>
            <a:r>
              <a:rPr lang="en-US" i="1" baseline="30000" dirty="0" smtClean="0">
                <a:latin typeface="Times New Roman" pitchFamily="18" charset="0"/>
                <a:cs typeface="Arial" charset="0"/>
              </a:rPr>
              <a:t>h</a:t>
            </a:r>
            <a:r>
              <a:rPr lang="en-US" dirty="0" smtClean="0">
                <a:latin typeface="Times New Roman" pitchFamily="18" charset="0"/>
                <a:cs typeface="Arial" charset="0"/>
              </a:rPr>
              <a:t> </a:t>
            </a:r>
            <a:r>
              <a:rPr lang="en-US" dirty="0" smtClean="0">
                <a:latin typeface="Arial" charset="0"/>
                <a:cs typeface="Arial" charset="0"/>
              </a:rPr>
              <a:t>objects would therefore require</a:t>
            </a:r>
          </a:p>
          <a:p>
            <a:pPr marL="457200" lvl="1" indent="0" algn="ctr">
              <a:buNone/>
            </a:pPr>
            <a:r>
              <a:rPr lang="en-US" dirty="0" smtClean="0">
                <a:latin typeface="Arial" charset="0"/>
                <a:cs typeface="Arial" charset="0"/>
              </a:rPr>
              <a:t> </a:t>
            </a:r>
            <a:r>
              <a:rPr lang="en-US" dirty="0" smtClean="0">
                <a:latin typeface="Times New Roman" pitchFamily="18" charset="0"/>
                <a:cs typeface="Arial" charset="0"/>
              </a:rPr>
              <a:t>1</a:t>
            </a:r>
            <a:r>
              <a:rPr lang="en-US" dirty="0" smtClean="0">
                <a:latin typeface="Arial" charset="0"/>
                <a:cs typeface="Arial" charset="0"/>
              </a:rPr>
              <a:t>, </a:t>
            </a:r>
            <a:r>
              <a:rPr lang="en-US" dirty="0" smtClean="0">
                <a:latin typeface="Times New Roman" pitchFamily="18" charset="0"/>
                <a:cs typeface="Arial" charset="0"/>
              </a:rPr>
              <a:t>2</a:t>
            </a:r>
            <a:r>
              <a:rPr lang="en-US" dirty="0" smtClean="0">
                <a:latin typeface="Arial" charset="0"/>
                <a:cs typeface="Arial" charset="0"/>
              </a:rPr>
              <a:t>, </a:t>
            </a:r>
            <a:r>
              <a:rPr lang="en-US" dirty="0" smtClean="0">
                <a:latin typeface="Times New Roman" pitchFamily="18" charset="0"/>
                <a:cs typeface="Arial" charset="0"/>
              </a:rPr>
              <a:t>4</a:t>
            </a:r>
            <a:r>
              <a:rPr lang="en-US" dirty="0" smtClean="0">
                <a:latin typeface="Arial" charset="0"/>
                <a:cs typeface="Arial" charset="0"/>
              </a:rPr>
              <a:t>, </a:t>
            </a:r>
            <a:r>
              <a:rPr lang="en-US" dirty="0" smtClean="0">
                <a:latin typeface="Times New Roman" pitchFamily="18" charset="0"/>
                <a:cs typeface="Arial" charset="0"/>
              </a:rPr>
              <a:t>8, …, 2</a:t>
            </a:r>
            <a:r>
              <a:rPr lang="en-US" i="1" baseline="30000" dirty="0" smtClean="0">
                <a:latin typeface="Times New Roman" pitchFamily="18" charset="0"/>
                <a:cs typeface="Arial" charset="0"/>
              </a:rPr>
              <a:t>h</a:t>
            </a:r>
            <a:r>
              <a:rPr lang="en-US" baseline="30000" dirty="0" smtClean="0">
                <a:latin typeface="Times New Roman" pitchFamily="18" charset="0"/>
                <a:cs typeface="Arial" charset="0"/>
              </a:rPr>
              <a:t>–1 </a:t>
            </a:r>
            <a:endParaRPr lang="en-US" i="1" baseline="30000" dirty="0" smtClean="0">
              <a:latin typeface="Times New Roman" pitchFamily="18" charset="0"/>
              <a:cs typeface="Arial" charset="0"/>
            </a:endParaRPr>
          </a:p>
          <a:p>
            <a:pPr marL="457200" lvl="1" indent="0">
              <a:buNone/>
            </a:pPr>
            <a:r>
              <a:rPr lang="en-US" dirty="0" smtClean="0">
                <a:latin typeface="Arial" charset="0"/>
                <a:cs typeface="Arial" charset="0"/>
              </a:rPr>
              <a:t>     copies, for once we add the last object, the array will be full</a:t>
            </a:r>
          </a:p>
          <a:p>
            <a:pPr lvl="1"/>
            <a:r>
              <a:rPr lang="en-US" dirty="0" smtClean="0">
                <a:latin typeface="Arial" charset="0"/>
                <a:cs typeface="Arial" charset="0"/>
              </a:rPr>
              <a:t>The total number of copies is therefore:</a:t>
            </a:r>
          </a:p>
          <a:p>
            <a:pPr lvl="1"/>
            <a:endParaRPr lang="en-US" dirty="0" smtClean="0">
              <a:latin typeface="Arial" charset="0"/>
              <a:cs typeface="Arial" charset="0"/>
            </a:endParaRPr>
          </a:p>
          <a:p>
            <a:pPr lvl="1"/>
            <a:endParaRPr lang="en-US" dirty="0" smtClean="0">
              <a:latin typeface="Arial" charset="0"/>
              <a:cs typeface="Arial" charset="0"/>
            </a:endParaRPr>
          </a:p>
          <a:p>
            <a:pPr lvl="1"/>
            <a:endParaRPr lang="en-US" dirty="0" smtClean="0">
              <a:latin typeface="Arial" charset="0"/>
              <a:cs typeface="Arial" charset="0"/>
            </a:endParaRPr>
          </a:p>
          <a:p>
            <a:pPr lvl="1"/>
            <a:r>
              <a:rPr lang="en-US" dirty="0" smtClean="0">
                <a:latin typeface="Arial" charset="0"/>
                <a:cs typeface="Arial" charset="0"/>
              </a:rPr>
              <a:t>Therefore the amortized number of</a:t>
            </a:r>
            <a:br>
              <a:rPr lang="en-US" dirty="0" smtClean="0">
                <a:latin typeface="Arial" charset="0"/>
                <a:cs typeface="Arial" charset="0"/>
              </a:rPr>
            </a:br>
            <a:r>
              <a:rPr lang="en-US" dirty="0" smtClean="0">
                <a:latin typeface="Arial" charset="0"/>
                <a:cs typeface="Arial" charset="0"/>
              </a:rPr>
              <a:t>copies per insertion is </a:t>
            </a:r>
            <a:r>
              <a:rPr lang="en-US" b="1" dirty="0" smtClean="0">
                <a:latin typeface="Symbol" pitchFamily="18" charset="2"/>
                <a:cs typeface="Arial" charset="0"/>
              </a:rPr>
              <a:t>Q</a:t>
            </a:r>
            <a:r>
              <a:rPr lang="en-US" dirty="0" smtClean="0">
                <a:latin typeface="Times New Roman" pitchFamily="18" charset="0"/>
                <a:cs typeface="Arial" charset="0"/>
              </a:rPr>
              <a:t>(1)</a:t>
            </a:r>
          </a:p>
          <a:p>
            <a:pPr lvl="1"/>
            <a:r>
              <a:rPr lang="en-US" dirty="0" smtClean="0">
                <a:latin typeface="Arial" charset="0"/>
                <a:cs typeface="Arial" charset="0"/>
              </a:rPr>
              <a:t>The wasted space,</a:t>
            </a:r>
            <a:br>
              <a:rPr lang="en-US" dirty="0" smtClean="0">
                <a:latin typeface="Arial" charset="0"/>
                <a:cs typeface="Arial" charset="0"/>
              </a:rPr>
            </a:br>
            <a:r>
              <a:rPr lang="en-US" dirty="0" smtClean="0">
                <a:latin typeface="Arial" charset="0"/>
                <a:cs typeface="Arial" charset="0"/>
              </a:rPr>
              <a:t>however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endParaRPr lang="en-US" dirty="0" smtClean="0">
              <a:latin typeface="Times New Roman" pitchFamily="18" charset="0"/>
              <a:cs typeface="Arial" charset="0"/>
            </a:endParaRPr>
          </a:p>
        </p:txBody>
      </p:sp>
      <p:graphicFrame>
        <p:nvGraphicFramePr>
          <p:cNvPr id="5122"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2342"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8"/>
          <p:cNvGraphicFramePr>
            <a:graphicFrameLocks noChangeAspect="1"/>
          </p:cNvGraphicFramePr>
          <p:nvPr>
            <p:extLst>
              <p:ext uri="{D42A27DB-BD31-4B8C-83A1-F6EECF244321}">
                <p14:modId xmlns:p14="http://schemas.microsoft.com/office/powerpoint/2010/main" val="3889628244"/>
              </p:ext>
            </p:extLst>
          </p:nvPr>
        </p:nvGraphicFramePr>
        <p:xfrm>
          <a:off x="1691680" y="3429000"/>
          <a:ext cx="3784600" cy="666750"/>
        </p:xfrm>
        <a:graphic>
          <a:graphicData uri="http://schemas.openxmlformats.org/presentationml/2006/ole">
            <mc:AlternateContent xmlns:mc="http://schemas.openxmlformats.org/markup-compatibility/2006">
              <mc:Choice xmlns:v="urn:schemas-microsoft-com:vml" Requires="v">
                <p:oleObj spid="_x0000_s482343" name="Equation" r:id="rId7" imgW="2450880" imgH="431640" progId="Equation.DSMT4">
                  <p:embed/>
                </p:oleObj>
              </mc:Choice>
              <mc:Fallback>
                <p:oleObj name="Equation" r:id="rId7" imgW="2450880" imgH="431640" progId="Equation.DSMT4">
                  <p:embed/>
                  <p:pic>
                    <p:nvPicPr>
                      <p:cNvPr id="0" name="Object 8"/>
                      <p:cNvPicPr>
                        <a:picLocks noChangeAspect="1" noChangeArrowheads="1"/>
                      </p:cNvPicPr>
                      <p:nvPr/>
                    </p:nvPicPr>
                    <p:blipFill>
                      <a:blip r:embed="rId8"/>
                      <a:srcRect/>
                      <a:stretch>
                        <a:fillRect/>
                      </a:stretch>
                    </p:blipFill>
                    <p:spPr bwMode="auto">
                      <a:xfrm>
                        <a:off x="1691680" y="3429000"/>
                        <a:ext cx="378460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8"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3.2.4.2</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5" descr="dd"/>
          <p:cNvPicPr>
            <a:picLocks noChangeAspect="1" noChangeArrowheads="1"/>
          </p:cNvPicPr>
          <p:nvPr/>
        </p:nvPicPr>
        <p:blipFill>
          <a:blip r:embed="rId4" cstate="print"/>
          <a:srcRect/>
          <a:stretch>
            <a:fillRect/>
          </a:stretch>
        </p:blipFill>
        <p:spPr bwMode="auto">
          <a:xfrm>
            <a:off x="2841625" y="863600"/>
            <a:ext cx="5907088" cy="5564188"/>
          </a:xfrm>
          <a:prstGeom prst="rect">
            <a:avLst/>
          </a:prstGeom>
          <a:noFill/>
          <a:ln w="9525">
            <a:noFill/>
            <a:miter lim="800000"/>
            <a:headEnd/>
            <a:tailEnd/>
          </a:ln>
        </p:spPr>
      </p:pic>
      <p:sp>
        <p:nvSpPr>
          <p:cNvPr id="6148"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6149" name="Rectangle 3"/>
          <p:cNvSpPr>
            <a:spLocks noGrp="1"/>
          </p:cNvSpPr>
          <p:nvPr>
            <p:ph type="body" idx="4294967295"/>
          </p:nvPr>
        </p:nvSpPr>
        <p:spPr/>
        <p:txBody>
          <a:bodyPr/>
          <a:lstStyle/>
          <a:p>
            <a:pPr>
              <a:buFont typeface="Arial" charset="0"/>
              <a:buNone/>
            </a:pPr>
            <a:r>
              <a:rPr lang="en-US" smtClean="0">
                <a:latin typeface="Arial" charset="0"/>
                <a:cs typeface="Arial" charset="0"/>
              </a:rPr>
              <a:t>	What if we increase the array size by a larger constant?</a:t>
            </a:r>
          </a:p>
          <a:p>
            <a:pPr lvl="1"/>
            <a:r>
              <a:rPr lang="en-US" smtClean="0">
                <a:latin typeface="Arial" charset="0"/>
                <a:cs typeface="Arial" charset="0"/>
              </a:rPr>
              <a:t>For example, increase the array size by 4, 8, 100?</a:t>
            </a:r>
            <a:endParaRPr lang="en-US" smtClean="0">
              <a:solidFill>
                <a:srgbClr val="000000"/>
              </a:solidFill>
              <a:latin typeface="Times New Roman" pitchFamily="18" charset="0"/>
              <a:cs typeface="Times New Roman" pitchFamily="18" charset="0"/>
            </a:endParaRPr>
          </a:p>
        </p:txBody>
      </p:sp>
      <p:graphicFrame>
        <p:nvGraphicFramePr>
          <p:cNvPr id="614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3341"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0"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7" descr="dd"/>
          <p:cNvPicPr>
            <a:picLocks noChangeAspect="1" noChangeArrowheads="1"/>
          </p:cNvPicPr>
          <p:nvPr/>
        </p:nvPicPr>
        <p:blipFill>
          <a:blip r:embed="rId4" cstate="print"/>
          <a:srcRect/>
          <a:stretch>
            <a:fillRect/>
          </a:stretch>
        </p:blipFill>
        <p:spPr bwMode="auto">
          <a:xfrm>
            <a:off x="2843213" y="712788"/>
            <a:ext cx="5905500" cy="5811837"/>
          </a:xfrm>
          <a:prstGeom prst="rect">
            <a:avLst/>
          </a:prstGeom>
          <a:noFill/>
          <a:ln w="9525">
            <a:noFill/>
            <a:miter lim="800000"/>
            <a:headEnd/>
            <a:tailEnd/>
          </a:ln>
        </p:spPr>
      </p:pic>
      <p:sp>
        <p:nvSpPr>
          <p:cNvPr id="7173" name="Rectangle 2"/>
          <p:cNvSpPr>
            <a:spLocks noGrp="1"/>
          </p:cNvSpPr>
          <p:nvPr>
            <p:ph type="title" idx="4294967295"/>
          </p:nvPr>
        </p:nvSpPr>
        <p:spPr/>
        <p:txBody>
          <a:bodyPr/>
          <a:lstStyle/>
          <a:p>
            <a:r>
              <a:rPr lang="en-US" smtClean="0">
                <a:latin typeface="Arial" charset="0"/>
                <a:cs typeface="Arial" charset="0"/>
              </a:rPr>
              <a:t>Array Capacity</a:t>
            </a:r>
          </a:p>
        </p:txBody>
      </p:sp>
      <p:sp>
        <p:nvSpPr>
          <p:cNvPr id="7174" name="Rectangle 3"/>
          <p:cNvSpPr>
            <a:spLocks noGrp="1"/>
          </p:cNvSpPr>
          <p:nvPr>
            <p:ph type="body" idx="4294967295"/>
          </p:nvPr>
        </p:nvSpPr>
        <p:spPr>
          <a:xfrm>
            <a:off x="457200" y="1600200"/>
            <a:ext cx="8363272" cy="4525963"/>
          </a:xfrm>
        </p:spPr>
        <p:txBody>
          <a:bodyPr/>
          <a:lstStyle/>
          <a:p>
            <a:pPr>
              <a:buNone/>
            </a:pPr>
            <a:r>
              <a:rPr lang="en-US" sz="2400" dirty="0" smtClean="0">
                <a:latin typeface="Arial" charset="0"/>
                <a:cs typeface="Arial" charset="0"/>
              </a:rPr>
              <a:t>	</a:t>
            </a:r>
            <a:r>
              <a:rPr lang="en-US" dirty="0" smtClean="0">
                <a:latin typeface="Arial" charset="0"/>
                <a:cs typeface="Arial" charset="0"/>
              </a:rPr>
              <a:t>Suppose we increase it by a constant value </a:t>
            </a:r>
            <a:r>
              <a:rPr lang="en-US" i="1" dirty="0" smtClean="0">
                <a:latin typeface="Times New Roman" pitchFamily="18" charset="0"/>
                <a:cs typeface="Arial" charset="0"/>
              </a:rPr>
              <a:t>m</a:t>
            </a:r>
            <a:r>
              <a:rPr lang="en-US" dirty="0" smtClean="0">
                <a:latin typeface="Arial" charset="0"/>
                <a:cs typeface="Arial" charset="0"/>
              </a:rPr>
              <a:t> and we add </a:t>
            </a:r>
            <a:r>
              <a:rPr lang="en-US" i="1" dirty="0" smtClean="0">
                <a:latin typeface="Times New Roman" panose="02020603050405020304" pitchFamily="18" charset="0"/>
                <a:cs typeface="Times New Roman" panose="02020603050405020304" pitchFamily="18" charset="0"/>
              </a:rPr>
              <a:t>n</a:t>
            </a:r>
            <a:r>
              <a:rPr lang="en-US" dirty="0" smtClean="0">
                <a:latin typeface="Times New Roman" panose="02020603050405020304" pitchFamily="18" charset="0"/>
                <a:cs typeface="Times New Roman" panose="02020603050405020304" pitchFamily="18" charset="0"/>
              </a:rPr>
              <a:t> = </a:t>
            </a:r>
            <a:r>
              <a:rPr lang="en-US" i="1" dirty="0" smtClean="0">
                <a:latin typeface="Times New Roman" panose="02020603050405020304" pitchFamily="18" charset="0"/>
                <a:cs typeface="Times New Roman" panose="02020603050405020304" pitchFamily="18" charset="0"/>
              </a:rPr>
              <a:t>ℓm</a:t>
            </a:r>
            <a:r>
              <a:rPr lang="en-US" dirty="0" smtClean="0">
                <a:latin typeface="Arial" charset="0"/>
                <a:cs typeface="Arial" charset="0"/>
              </a:rPr>
              <a:t> objects</a:t>
            </a:r>
          </a:p>
          <a:p>
            <a:pPr lvl="1"/>
            <a:r>
              <a:rPr lang="en-US" dirty="0" smtClean="0">
                <a:latin typeface="Arial" charset="0"/>
                <a:cs typeface="Arial" charset="0"/>
              </a:rPr>
              <a:t>To add </a:t>
            </a:r>
            <a:r>
              <a:rPr lang="en-US" i="1" dirty="0" smtClean="0">
                <a:latin typeface="Times New Roman" panose="02020603050405020304" pitchFamily="18" charset="0"/>
                <a:cs typeface="Times New Roman" panose="02020603050405020304" pitchFamily="18" charset="0"/>
              </a:rPr>
              <a:t>n</a:t>
            </a:r>
            <a:r>
              <a:rPr lang="en-US" dirty="0" smtClean="0">
                <a:latin typeface="Arial" charset="0"/>
                <a:cs typeface="Arial" charset="0"/>
              </a:rPr>
              <a:t> items, we will have to make</a:t>
            </a:r>
          </a:p>
          <a:p>
            <a:pPr marL="457200" lvl="1" indent="0" algn="ctr">
              <a:buNone/>
            </a:pPr>
            <a:r>
              <a:rPr lang="en-US" i="1"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2</a:t>
            </a:r>
            <a:r>
              <a:rPr lang="en-US" i="1"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3</a:t>
            </a:r>
            <a:r>
              <a:rPr lang="en-US" i="1" dirty="0" smtClean="0">
                <a:latin typeface="Times New Roman" panose="02020603050405020304" pitchFamily="18" charset="0"/>
                <a:cs typeface="Times New Roman" panose="02020603050405020304" pitchFamily="18" charset="0"/>
              </a:rPr>
              <a:t>m</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ℓ</a:t>
            </a:r>
            <a:r>
              <a:rPr lang="en-US" dirty="0" smtClean="0">
                <a:latin typeface="Times New Roman" panose="02020603050405020304" pitchFamily="18" charset="0"/>
                <a:cs typeface="Times New Roman" panose="02020603050405020304" pitchFamily="18" charset="0"/>
              </a:rPr>
              <a:t> – 1)</a:t>
            </a:r>
            <a:r>
              <a:rPr lang="en-US" i="1" dirty="0" smtClean="0">
                <a:latin typeface="Times New Roman" panose="02020603050405020304" pitchFamily="18" charset="0"/>
                <a:cs typeface="Times New Roman" panose="02020603050405020304" pitchFamily="18" charset="0"/>
              </a:rPr>
              <a:t>m</a:t>
            </a:r>
          </a:p>
          <a:p>
            <a:pPr marL="457200" lvl="1" indent="0">
              <a:buNone/>
            </a:pPr>
            <a:r>
              <a:rPr lang="en-US" dirty="0">
                <a:latin typeface="Arial" charset="0"/>
                <a:cs typeface="Arial" charset="0"/>
              </a:rPr>
              <a:t> </a:t>
            </a:r>
            <a:r>
              <a:rPr lang="en-US" dirty="0" smtClean="0">
                <a:latin typeface="Arial" charset="0"/>
                <a:cs typeface="Arial" charset="0"/>
              </a:rPr>
              <a:t>    copies in total, or</a:t>
            </a:r>
            <a:endParaRPr lang="en-US" dirty="0" smtClean="0">
              <a:latin typeface="Times New Roman" panose="02020603050405020304" pitchFamily="18" charset="0"/>
              <a:cs typeface="Times New Roman" panose="02020603050405020304" pitchFamily="18" charset="0"/>
            </a:endParaRPr>
          </a:p>
          <a:p>
            <a:endParaRPr lang="en-US" b="1" dirty="0" smtClean="0">
              <a:latin typeface="Arial" charset="0"/>
              <a:cs typeface="Arial" charset="0"/>
            </a:endParaRPr>
          </a:p>
          <a:p>
            <a:endParaRPr lang="en-US" b="1"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The </a:t>
            </a:r>
            <a:r>
              <a:rPr lang="en-US" dirty="0" err="1" smtClean="0">
                <a:latin typeface="Arial" charset="0"/>
                <a:cs typeface="Arial" charset="0"/>
              </a:rPr>
              <a:t>amoritized</a:t>
            </a:r>
            <a:r>
              <a:rPr lang="en-US" dirty="0" smtClean="0">
                <a:latin typeface="Arial" charset="0"/>
                <a:cs typeface="Arial" charset="0"/>
              </a:rPr>
              <a:t> number of copies is</a:t>
            </a: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a:latin typeface="Arial" charset="0"/>
                <a:cs typeface="Arial" charset="0"/>
              </a:rPr>
              <a:t>	</a:t>
            </a:r>
            <a:r>
              <a:rPr lang="en-US" dirty="0" smtClean="0">
                <a:latin typeface="Arial" charset="0"/>
                <a:cs typeface="Arial" charset="0"/>
              </a:rPr>
              <a:t>as </a:t>
            </a:r>
            <a:r>
              <a:rPr lang="en-US" i="1" dirty="0" smtClean="0">
                <a:latin typeface="Times New Roman" panose="02020603050405020304" pitchFamily="18" charset="0"/>
                <a:cs typeface="Times New Roman" panose="02020603050405020304" pitchFamily="18" charset="0"/>
              </a:rPr>
              <a:t>m</a:t>
            </a:r>
            <a:r>
              <a:rPr lang="en-US" dirty="0" smtClean="0">
                <a:latin typeface="Arial" charset="0"/>
                <a:cs typeface="Arial" charset="0"/>
              </a:rPr>
              <a:t> is fixed</a:t>
            </a:r>
          </a:p>
        </p:txBody>
      </p:sp>
      <p:graphicFrame>
        <p:nvGraphicFramePr>
          <p:cNvPr id="7170"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484384" name="Equation" r:id="rId5" imgW="114120" imgH="215640" progId="Equation.3">
                  <p:embed/>
                </p:oleObj>
              </mc:Choice>
              <mc:Fallback>
                <p:oleObj name="Equation" r:id="rId5" imgW="114120" imgH="21564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5" name="TextBox 6"/>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graphicFrame>
        <p:nvGraphicFramePr>
          <p:cNvPr id="2" name="Object 1"/>
          <p:cNvGraphicFramePr>
            <a:graphicFrameLocks noChangeAspect="1"/>
          </p:cNvGraphicFramePr>
          <p:nvPr>
            <p:extLst>
              <p:ext uri="{D42A27DB-BD31-4B8C-83A1-F6EECF244321}">
                <p14:modId xmlns:p14="http://schemas.microsoft.com/office/powerpoint/2010/main" val="2078312800"/>
              </p:ext>
            </p:extLst>
          </p:nvPr>
        </p:nvGraphicFramePr>
        <p:xfrm>
          <a:off x="1187624" y="3501008"/>
          <a:ext cx="5843588" cy="685800"/>
        </p:xfrm>
        <a:graphic>
          <a:graphicData uri="http://schemas.openxmlformats.org/presentationml/2006/ole">
            <mc:AlternateContent xmlns:mc="http://schemas.openxmlformats.org/markup-compatibility/2006">
              <mc:Choice xmlns:v="urn:schemas-microsoft-com:vml" Requires="v">
                <p:oleObj spid="_x0000_s484385" name="Equation" r:id="rId7" imgW="3784320" imgH="444240" progId="Equation.DSMT4">
                  <p:embed/>
                </p:oleObj>
              </mc:Choice>
              <mc:Fallback>
                <p:oleObj name="Equation" r:id="rId7" imgW="3784320" imgH="444240" progId="Equation.DSMT4">
                  <p:embed/>
                  <p:pic>
                    <p:nvPicPr>
                      <p:cNvPr id="0" name="Object 8"/>
                      <p:cNvPicPr>
                        <a:picLocks noChangeAspect="1" noChangeArrowheads="1"/>
                      </p:cNvPicPr>
                      <p:nvPr/>
                    </p:nvPicPr>
                    <p:blipFill>
                      <a:blip r:embed="rId8"/>
                      <a:srcRect/>
                      <a:stretch>
                        <a:fillRect/>
                      </a:stretch>
                    </p:blipFill>
                    <p:spPr bwMode="auto">
                      <a:xfrm>
                        <a:off x="1187624" y="3501008"/>
                        <a:ext cx="58435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75475681"/>
              </p:ext>
            </p:extLst>
          </p:nvPr>
        </p:nvGraphicFramePr>
        <p:xfrm>
          <a:off x="1907704" y="4797152"/>
          <a:ext cx="1450975" cy="665163"/>
        </p:xfrm>
        <a:graphic>
          <a:graphicData uri="http://schemas.openxmlformats.org/presentationml/2006/ole">
            <mc:AlternateContent xmlns:mc="http://schemas.openxmlformats.org/markup-compatibility/2006">
              <mc:Choice xmlns:v="urn:schemas-microsoft-com:vml" Requires="v">
                <p:oleObj spid="_x0000_s484386" name="Equation" r:id="rId9" imgW="939600" imgH="431640" progId="Equation.DSMT4">
                  <p:embed/>
                </p:oleObj>
              </mc:Choice>
              <mc:Fallback>
                <p:oleObj name="Equation" r:id="rId9" imgW="939600" imgH="431640" progId="Equation.DSMT4">
                  <p:embed/>
                  <p:pic>
                    <p:nvPicPr>
                      <p:cNvPr id="0" name="Object 1"/>
                      <p:cNvPicPr>
                        <a:picLocks noChangeAspect="1" noChangeArrowheads="1"/>
                      </p:cNvPicPr>
                      <p:nvPr/>
                    </p:nvPicPr>
                    <p:blipFill>
                      <a:blip r:embed="rId10"/>
                      <a:srcRect/>
                      <a:stretch>
                        <a:fillRect/>
                      </a:stretch>
                    </p:blipFill>
                    <p:spPr bwMode="auto">
                      <a:xfrm>
                        <a:off x="1907704" y="4797152"/>
                        <a:ext cx="1450975"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p:cNvSpPr>
          <p:nvPr>
            <p:ph type="title" idx="4294967295"/>
          </p:nvPr>
        </p:nvSpPr>
        <p:spPr/>
        <p:txBody>
          <a:bodyPr/>
          <a:lstStyle/>
          <a:p>
            <a:r>
              <a:rPr lang="en-US" smtClean="0">
                <a:latin typeface="Arial" charset="0"/>
                <a:cs typeface="Arial" charset="0"/>
              </a:rPr>
              <a:t>Array Capacity</a:t>
            </a:r>
          </a:p>
        </p:txBody>
      </p:sp>
      <p:sp>
        <p:nvSpPr>
          <p:cNvPr id="48131" name="Rectangle 4"/>
          <p:cNvSpPr>
            <a:spLocks noGrp="1"/>
          </p:cNvSpPr>
          <p:nvPr>
            <p:ph type="body" idx="4294967295"/>
          </p:nvPr>
        </p:nvSpPr>
        <p:spPr/>
        <p:txBody>
          <a:bodyPr/>
          <a:lstStyle/>
          <a:p>
            <a:pPr>
              <a:buFont typeface="Arial" charset="0"/>
              <a:buNone/>
            </a:pPr>
            <a:r>
              <a:rPr lang="en-US" smtClean="0">
                <a:latin typeface="Arial" charset="0"/>
                <a:cs typeface="Arial" charset="0"/>
              </a:rPr>
              <a:t>	Note the difference in worst-case amortized scenarios:</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web site</a:t>
            </a:r>
          </a:p>
          <a:p>
            <a:pPr lvl="1">
              <a:buFont typeface="Arial" charset="0"/>
              <a:buNone/>
            </a:pPr>
            <a:r>
              <a:rPr lang="en-US" sz="1600" smtClean="0">
                <a:latin typeface="Arial" charset="0"/>
                <a:cs typeface="Arial" charset="0"/>
              </a:rPr>
              <a:t>	http://www.ece.uwaterloo.ca/~ece250/Algorithms/Array_resizing/</a:t>
            </a:r>
            <a:endParaRPr lang="en-US" sz="1200" smtClean="0">
              <a:latin typeface="Arial" charset="0"/>
              <a:cs typeface="Arial" charset="0"/>
            </a:endParaRPr>
          </a:p>
          <a:p>
            <a:pPr>
              <a:buFont typeface="Arial" charset="0"/>
              <a:buNone/>
            </a:pPr>
            <a:r>
              <a:rPr lang="en-US" smtClean="0">
                <a:latin typeface="Arial" charset="0"/>
                <a:cs typeface="Arial" charset="0"/>
              </a:rPr>
              <a:t>	discusses the consequences of various values of </a:t>
            </a:r>
            <a:r>
              <a:rPr lang="en-US" i="1" smtClean="0">
                <a:latin typeface="Times New Roman" pitchFamily="18" charset="0"/>
                <a:cs typeface="Arial" charset="0"/>
              </a:rPr>
              <a:t>r</a:t>
            </a:r>
          </a:p>
          <a:p>
            <a:pPr lvl="1"/>
            <a:endParaRPr lang="en-US" smtClean="0">
              <a:latin typeface="Arial" charset="0"/>
              <a:cs typeface="Arial" charset="0"/>
            </a:endParaRPr>
          </a:p>
        </p:txBody>
      </p:sp>
      <p:graphicFrame>
        <p:nvGraphicFramePr>
          <p:cNvPr id="248885" name="Group 53"/>
          <p:cNvGraphicFramePr>
            <a:graphicFrameLocks noGrp="1"/>
          </p:cNvGraphicFramePr>
          <p:nvPr/>
        </p:nvGraphicFramePr>
        <p:xfrm>
          <a:off x="1403350" y="2024063"/>
          <a:ext cx="5112569" cy="2124393"/>
        </p:xfrm>
        <a:graphic>
          <a:graphicData uri="http://schemas.openxmlformats.org/drawingml/2006/table">
            <a:tbl>
              <a:tblPr/>
              <a:tblGrid>
                <a:gridCol w="2808313">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Copies per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Insertion</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Unused Memory</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t>
                      </a:r>
                      <a:r>
                        <a:rPr kumimoji="0" lang="en-CA" sz="1800" b="0" i="0" u="none" strike="noStrike" cap="none" normalizeH="0" baseline="0" smtClean="0">
                          <a:ln>
                            <a:noFill/>
                          </a:ln>
                          <a:solidFill>
                            <a:schemeClr val="tx1"/>
                          </a:solidFill>
                          <a:effectLst/>
                          <a:latin typeface="Times New Roman" pitchFamily="18" charset="0"/>
                          <a:cs typeface="Arial"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Symbol" pitchFamily="18" charset="2"/>
                          <a:cs typeface="Times New Roman" pitchFamily="18" charset="0"/>
                        </a:rPr>
                        <a:t>0</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t>
                      </a:r>
                      <a:r>
                        <a:rPr kumimoji="0" lang="en-CA" sz="1800" b="0" i="1" u="none" strike="noStrike" cap="none" normalizeH="0" baseline="0" smtClean="0">
                          <a:ln>
                            <a:noFill/>
                          </a:ln>
                          <a:solidFill>
                            <a:schemeClr val="tx1"/>
                          </a:solidFill>
                          <a:effectLst/>
                          <a:latin typeface="Times New Roman" pitchFamily="18" charset="0"/>
                          <a:cs typeface="Arial" charset="0"/>
                        </a:rPr>
                        <a:t>m</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n/m</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m</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Increase by a factor of </a:t>
                      </a:r>
                      <a:r>
                        <a:rPr kumimoji="0" lang="en-CA" sz="1800" b="0" i="0" u="none" strike="noStrike" cap="none" normalizeH="0" baseline="0" smtClean="0">
                          <a:ln>
                            <a:noFill/>
                          </a:ln>
                          <a:solidFill>
                            <a:schemeClr val="tx1"/>
                          </a:solidFill>
                          <a:effectLst/>
                          <a:latin typeface="Times New Roman" pitchFamily="18" charset="0"/>
                          <a:cs typeface="Arial" charset="0"/>
                        </a:rPr>
                        <a:t>2</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Symbol" pitchFamily="18" charset="2"/>
                          <a:cs typeface="Times New Roman" pitchFamily="18" charset="0"/>
                        </a:rPr>
                        <a:t>1</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Increase by a factor of </a:t>
                      </a:r>
                      <a:r>
                        <a:rPr kumimoji="0" lang="en-CA" sz="1800" b="0" i="1" u="none" strike="noStrike" cap="none" normalizeH="0" baseline="0" dirty="0" smtClean="0">
                          <a:ln>
                            <a:noFill/>
                          </a:ln>
                          <a:solidFill>
                            <a:schemeClr val="tx1"/>
                          </a:solidFill>
                          <a:effectLst/>
                          <a:latin typeface="Times New Roman" pitchFamily="18" charset="0"/>
                          <a:cs typeface="Arial" charset="0"/>
                        </a:rPr>
                        <a:t>r</a:t>
                      </a:r>
                      <a:r>
                        <a:rPr kumimoji="0" lang="en-CA" sz="1800" b="0" i="0" u="none" strike="noStrike" cap="none" normalizeH="0" baseline="0" dirty="0" smtClean="0">
                          <a:ln>
                            <a:noFill/>
                          </a:ln>
                          <a:solidFill>
                            <a:schemeClr val="tx1"/>
                          </a:solidFill>
                          <a:effectLst/>
                          <a:latin typeface="Times New Roman" pitchFamily="18" charset="0"/>
                          <a:cs typeface="Arial" charset="0"/>
                        </a:rPr>
                        <a:t> &gt; 1</a:t>
                      </a:r>
                      <a:endParaRPr kumimoji="0" lang="en-CA" sz="1800" b="0" i="1" u="none" strike="noStrike" cap="none" normalizeH="0" baseline="0" dirty="0" smtClean="0">
                        <a:ln>
                          <a:noFill/>
                        </a:ln>
                        <a:solidFill>
                          <a:schemeClr val="tx1"/>
                        </a:solidFill>
                        <a:effectLst/>
                        <a:latin typeface="Times New Roman" pitchFamily="18"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r</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 – 1)</a:t>
                      </a:r>
                      <a:r>
                        <a:rPr kumimoji="0" lang="en-CA" sz="1800" b="0" i="1" u="none" strike="noStrike" cap="none" normalizeH="0" baseline="0" dirty="0" smtClean="0">
                          <a:ln>
                            <a:noFill/>
                          </a:ln>
                          <a:solidFill>
                            <a:schemeClr val="tx1"/>
                          </a:solidFill>
                          <a:effectLst/>
                          <a:latin typeface="Times New Roman" pitchFamily="18" charset="0"/>
                          <a:cs typeface="Times New Roman" pitchFamily="18" charset="0"/>
                        </a:rPr>
                        <a:t>n</a:t>
                      </a:r>
                      <a:endParaRPr kumimoji="0" lang="en-CA" sz="1800" b="0" i="0" u="none" strike="noStrike" cap="none" normalizeH="0" baseline="0" dirty="0" smtClean="0">
                        <a:ln>
                          <a:noFill/>
                        </a:ln>
                        <a:solidFill>
                          <a:schemeClr val="tx1"/>
                        </a:solidFill>
                        <a:effectLst/>
                        <a:latin typeface="Times New Roman" pitchFamily="18" charset="0"/>
                        <a:cs typeface="Times New Roman" pitchFamily="18"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814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3.2.4.3</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latin typeface="Arial" charset="0"/>
                <a:cs typeface="Arial" charset="0"/>
              </a:rPr>
              <a:t>Application: Parsing</a:t>
            </a:r>
          </a:p>
        </p:txBody>
      </p:sp>
      <p:sp>
        <p:nvSpPr>
          <p:cNvPr id="491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Most parsing uses stacks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Examples includes:</a:t>
            </a:r>
          </a:p>
          <a:p>
            <a:pPr lvl="1"/>
            <a:r>
              <a:rPr lang="en-US" smtClean="0">
                <a:latin typeface="Arial" charset="0"/>
                <a:cs typeface="Arial" charset="0"/>
              </a:rPr>
              <a:t>Matching tags in XHTML</a:t>
            </a:r>
          </a:p>
          <a:p>
            <a:pPr lvl="1"/>
            <a:r>
              <a:rPr lang="en-US" smtClean="0">
                <a:latin typeface="Arial" charset="0"/>
                <a:cs typeface="Arial" charset="0"/>
              </a:rPr>
              <a:t>In C++, matching</a:t>
            </a:r>
          </a:p>
          <a:p>
            <a:pPr lvl="2"/>
            <a:r>
              <a:rPr lang="en-US" smtClean="0">
                <a:latin typeface="Arial" charset="0"/>
                <a:cs typeface="Arial" charset="0"/>
              </a:rPr>
              <a:t>parentheses	 </a:t>
            </a:r>
            <a:r>
              <a:rPr lang="en-US" b="1" smtClean="0">
                <a:latin typeface="Courier New" pitchFamily="49" charset="0"/>
                <a:cs typeface="Arial" charset="0"/>
              </a:rPr>
              <a:t>( ... )</a:t>
            </a:r>
          </a:p>
          <a:p>
            <a:pPr lvl="2"/>
            <a:r>
              <a:rPr lang="en-US" smtClean="0">
                <a:latin typeface="Arial" charset="0"/>
                <a:cs typeface="Arial" charset="0"/>
              </a:rPr>
              <a:t>brackets, and	 </a:t>
            </a:r>
            <a:r>
              <a:rPr lang="en-US" b="1" smtClean="0">
                <a:latin typeface="Courier New" pitchFamily="49" charset="0"/>
                <a:cs typeface="Arial" charset="0"/>
              </a:rPr>
              <a:t>[ ... ]</a:t>
            </a:r>
            <a:endParaRPr lang="en-US" smtClean="0">
              <a:latin typeface="Arial" charset="0"/>
              <a:cs typeface="Arial" charset="0"/>
            </a:endParaRPr>
          </a:p>
          <a:p>
            <a:pPr lvl="2"/>
            <a:r>
              <a:rPr lang="en-US" smtClean="0">
                <a:latin typeface="Arial" charset="0"/>
                <a:cs typeface="Arial" charset="0"/>
              </a:rPr>
              <a:t>braces	 </a:t>
            </a:r>
            <a:r>
              <a:rPr lang="en-US" b="1" smtClean="0">
                <a:latin typeface="Courier New" pitchFamily="49" charset="0"/>
                <a:cs typeface="Arial" charset="0"/>
              </a:rPr>
              <a:t>{ ... }</a:t>
            </a:r>
            <a:endParaRPr lang="en-US" smtClean="0">
              <a:latin typeface="Arial" charset="0"/>
              <a:cs typeface="Arial" charset="0"/>
            </a:endParaRPr>
          </a:p>
          <a:p>
            <a:pPr lvl="1">
              <a:buFontTx/>
              <a:buNone/>
            </a:pPr>
            <a:r>
              <a:rPr lang="en-US" smtClean="0">
                <a:latin typeface="Arial" charset="0"/>
                <a:cs typeface="Arial" charset="0"/>
              </a:rPr>
              <a:t>	</a:t>
            </a:r>
          </a:p>
        </p:txBody>
      </p:sp>
      <p:sp>
        <p:nvSpPr>
          <p:cNvPr id="4915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3.2.5</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01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first example will demonstrate parsing XHTML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show how stacks may be used to parse an XHTML document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You will use XHTML (and more generally XML and other markup languages) in the workplace</a:t>
            </a:r>
          </a:p>
        </p:txBody>
      </p:sp>
      <p:sp>
        <p:nvSpPr>
          <p:cNvPr id="5018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12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a:t>
            </a:r>
            <a:r>
              <a:rPr lang="en-US" i="1" smtClean="0">
                <a:latin typeface="Arial" charset="0"/>
                <a:cs typeface="Arial" charset="0"/>
              </a:rPr>
              <a:t>markup language</a:t>
            </a:r>
            <a:r>
              <a:rPr lang="en-US" smtClean="0">
                <a:latin typeface="Arial" charset="0"/>
                <a:cs typeface="Arial" charset="0"/>
              </a:rPr>
              <a:t> is a means of annotating a document to given context to the text</a:t>
            </a:r>
          </a:p>
          <a:p>
            <a:pPr lvl="1"/>
            <a:r>
              <a:rPr lang="en-US" smtClean="0">
                <a:latin typeface="Arial" charset="0"/>
                <a:cs typeface="Arial" charset="0"/>
              </a:rPr>
              <a:t>The annotations give information about the structure or presentation of the text</a:t>
            </a:r>
          </a:p>
          <a:p>
            <a:endParaRPr lang="en-US" smtClean="0">
              <a:latin typeface="Arial" charset="0"/>
              <a:cs typeface="Arial" charset="0"/>
            </a:endParaRPr>
          </a:p>
          <a:p>
            <a:pPr>
              <a:buFont typeface="Arial" charset="0"/>
              <a:buNone/>
            </a:pPr>
            <a:r>
              <a:rPr lang="en-US" smtClean="0">
                <a:latin typeface="Arial" charset="0"/>
                <a:cs typeface="Arial" charset="0"/>
              </a:rPr>
              <a:t>	The best known example is HTML, or HyperText Markup Language</a:t>
            </a:r>
          </a:p>
          <a:p>
            <a:pPr lvl="1"/>
            <a:r>
              <a:rPr lang="en-US" smtClean="0">
                <a:latin typeface="Arial" charset="0"/>
                <a:cs typeface="Arial" charset="0"/>
              </a:rPr>
              <a:t>We will look at XHTML</a:t>
            </a:r>
          </a:p>
        </p:txBody>
      </p:sp>
      <p:sp>
        <p:nvSpPr>
          <p:cNvPr id="512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222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XHTML is made of nested</a:t>
            </a:r>
          </a:p>
          <a:p>
            <a:pPr lvl="1"/>
            <a:r>
              <a:rPr lang="en-US" i="1" dirty="0" smtClean="0">
                <a:latin typeface="Arial" charset="0"/>
                <a:cs typeface="Arial" charset="0"/>
              </a:rPr>
              <a:t>opening tags</a:t>
            </a:r>
            <a:r>
              <a:rPr lang="en-US" dirty="0" smtClean="0">
                <a:latin typeface="Arial" charset="0"/>
                <a:cs typeface="Arial" charset="0"/>
              </a:rPr>
              <a:t>, e.g., </a:t>
            </a:r>
            <a:r>
              <a:rPr lang="en-US" dirty="0" smtClean="0">
                <a:solidFill>
                  <a:srgbClr val="00B0F0"/>
                </a:solidFill>
                <a:latin typeface="Consolas" pitchFamily="49" charset="0"/>
                <a:cs typeface="Consolas" pitchFamily="49" charset="0"/>
              </a:rPr>
              <a:t>&lt;</a:t>
            </a:r>
            <a:r>
              <a:rPr lang="en-US" dirty="0" err="1" smtClean="0">
                <a:solidFill>
                  <a:srgbClr val="00B0F0"/>
                </a:solidFill>
                <a:latin typeface="Consolas" pitchFamily="49" charset="0"/>
                <a:cs typeface="Consolas" pitchFamily="49" charset="0"/>
              </a:rPr>
              <a:t>some_identifier</a:t>
            </a:r>
            <a:r>
              <a:rPr lang="en-US" dirty="0" smtClean="0">
                <a:solidFill>
                  <a:srgbClr val="00B0F0"/>
                </a:solidFill>
                <a:latin typeface="Consolas" pitchFamily="49" charset="0"/>
                <a:cs typeface="Consolas" pitchFamily="49" charset="0"/>
              </a:rPr>
              <a:t>&gt;</a:t>
            </a:r>
            <a:r>
              <a:rPr lang="en-US" dirty="0" smtClean="0">
                <a:latin typeface="Arial" charset="0"/>
                <a:cs typeface="Arial" charset="0"/>
              </a:rPr>
              <a:t>, and</a:t>
            </a:r>
            <a:endParaRPr lang="en-US" sz="2400" b="1" dirty="0" smtClean="0">
              <a:latin typeface="Courier New" pitchFamily="49" charset="0"/>
              <a:cs typeface="Arial" charset="0"/>
            </a:endParaRPr>
          </a:p>
          <a:p>
            <a:pPr lvl="1"/>
            <a:r>
              <a:rPr lang="en-US" dirty="0" smtClean="0">
                <a:latin typeface="Arial" charset="0"/>
                <a:cs typeface="Arial" charset="0"/>
              </a:rPr>
              <a:t>matching </a:t>
            </a:r>
            <a:r>
              <a:rPr lang="en-US" i="1" dirty="0" smtClean="0">
                <a:latin typeface="Arial" charset="0"/>
                <a:cs typeface="Arial" charset="0"/>
              </a:rPr>
              <a:t>closing tags</a:t>
            </a:r>
            <a:r>
              <a:rPr lang="en-US" dirty="0" smtClean="0">
                <a:latin typeface="Arial" charset="0"/>
                <a:cs typeface="Arial" charset="0"/>
              </a:rPr>
              <a:t>, e.g., </a:t>
            </a:r>
            <a:r>
              <a:rPr lang="en-US" dirty="0" smtClean="0">
                <a:solidFill>
                  <a:srgbClr val="FF0000"/>
                </a:solidFill>
                <a:latin typeface="Consolas" pitchFamily="49" charset="0"/>
                <a:cs typeface="Consolas" pitchFamily="49" charset="0"/>
              </a:rPr>
              <a:t>&lt;/</a:t>
            </a:r>
            <a:r>
              <a:rPr lang="en-US" dirty="0" err="1" smtClean="0">
                <a:solidFill>
                  <a:srgbClr val="FF0000"/>
                </a:solidFill>
                <a:latin typeface="Consolas" pitchFamily="49" charset="0"/>
                <a:cs typeface="Consolas" pitchFamily="49" charset="0"/>
              </a:rPr>
              <a:t>some_identifier</a:t>
            </a:r>
            <a:r>
              <a:rPr lang="en-US" dirty="0" smtClean="0">
                <a:solidFill>
                  <a:srgbClr val="FF0000"/>
                </a:solidFill>
                <a:latin typeface="Consolas" pitchFamily="49" charset="0"/>
                <a:cs typeface="Consolas" pitchFamily="49" charset="0"/>
              </a:rPr>
              <a:t>&gt;</a:t>
            </a:r>
          </a:p>
          <a:p>
            <a:pPr lvl="2">
              <a:buFontTx/>
              <a:buNone/>
            </a:pPr>
            <a:r>
              <a:rPr lang="en-US" dirty="0" smtClean="0">
                <a:solidFill>
                  <a:srgbClr val="00B0F0"/>
                </a:solidFill>
                <a:latin typeface="Consolas" pitchFamily="49" charset="0"/>
                <a:cs typeface="Consolas" pitchFamily="49" charset="0"/>
              </a:rPr>
              <a:t>&lt;html&gt;</a:t>
            </a:r>
          </a:p>
          <a:p>
            <a:pPr lvl="2">
              <a:buFontTx/>
              <a:buNone/>
            </a:pPr>
            <a:r>
              <a:rPr lang="en-US" dirty="0" smtClean="0">
                <a:solidFill>
                  <a:srgbClr val="00B0F0"/>
                </a:solidFill>
                <a:latin typeface="Consolas" pitchFamily="49" charset="0"/>
                <a:cs typeface="Consolas" pitchFamily="49" charset="0"/>
              </a:rPr>
              <a:t>	&lt;head&gt;&lt;title&gt;</a:t>
            </a:r>
            <a:r>
              <a:rPr lang="en-US" dirty="0" smtClean="0">
                <a:latin typeface="Consolas" pitchFamily="49" charset="0"/>
                <a:cs typeface="Consolas" pitchFamily="49" charset="0"/>
              </a:rPr>
              <a:t>Hello</a:t>
            </a:r>
            <a:r>
              <a:rPr lang="en-US" dirty="0" smtClean="0">
                <a:solidFill>
                  <a:srgbClr val="FF0000"/>
                </a:solidFill>
                <a:latin typeface="Consolas" pitchFamily="49" charset="0"/>
                <a:cs typeface="Consolas" pitchFamily="49" charset="0"/>
              </a:rPr>
              <a:t>&lt;/title&gt;&lt;/head&gt;</a:t>
            </a:r>
          </a:p>
          <a:p>
            <a:pPr lvl="2">
              <a:buFontTx/>
              <a:buNone/>
            </a:pPr>
            <a:r>
              <a:rPr lang="en-US" dirty="0" smtClean="0">
                <a:latin typeface="Consolas" pitchFamily="49" charset="0"/>
                <a:cs typeface="Consolas" pitchFamily="49" charset="0"/>
              </a:rPr>
              <a:t>	</a:t>
            </a:r>
            <a:r>
              <a:rPr lang="en-US" dirty="0" smtClean="0">
                <a:solidFill>
                  <a:srgbClr val="00B0F0"/>
                </a:solidFill>
                <a:latin typeface="Consolas" pitchFamily="49" charset="0"/>
                <a:cs typeface="Consolas" pitchFamily="49" charset="0"/>
              </a:rPr>
              <a:t>&lt;body&gt;&lt;p&gt;</a:t>
            </a:r>
            <a:r>
              <a:rPr lang="en-US" dirty="0" smtClean="0">
                <a:latin typeface="Consolas" pitchFamily="49" charset="0"/>
                <a:cs typeface="Consolas" pitchFamily="49" charset="0"/>
              </a:rPr>
              <a:t>This appears in the </a:t>
            </a:r>
            <a:r>
              <a:rPr lang="en-US" dirty="0" smtClean="0">
                <a:solidFill>
                  <a:srgbClr val="00B0F0"/>
                </a:solidFill>
                <a:latin typeface="Consolas" pitchFamily="49" charset="0"/>
                <a:cs typeface="Consolas" pitchFamily="49" charset="0"/>
              </a:rPr>
              <a:t>&lt;</a:t>
            </a:r>
            <a:r>
              <a:rPr lang="en-US" dirty="0" err="1" smtClean="0">
                <a:solidFill>
                  <a:srgbClr val="00B0F0"/>
                </a:solidFill>
                <a:latin typeface="Consolas" pitchFamily="49" charset="0"/>
                <a:cs typeface="Consolas" pitchFamily="49" charset="0"/>
              </a:rPr>
              <a:t>i</a:t>
            </a:r>
            <a:r>
              <a:rPr lang="en-US" dirty="0" smtClean="0">
                <a:solidFill>
                  <a:srgbClr val="00B0F0"/>
                </a:solidFill>
                <a:latin typeface="Consolas" pitchFamily="49" charset="0"/>
                <a:cs typeface="Consolas" pitchFamily="49" charset="0"/>
              </a:rPr>
              <a:t>&gt;</a:t>
            </a:r>
            <a:r>
              <a:rPr lang="en-US" dirty="0" smtClean="0">
                <a:latin typeface="Consolas" pitchFamily="49" charset="0"/>
                <a:cs typeface="Consolas" pitchFamily="49" charset="0"/>
              </a:rPr>
              <a:t>browser</a:t>
            </a:r>
            <a:r>
              <a:rPr lang="en-US" dirty="0" smtClean="0">
                <a:solidFill>
                  <a:srgbClr val="FF0000"/>
                </a:solidFill>
                <a:latin typeface="Consolas" pitchFamily="49" charset="0"/>
                <a:cs typeface="Consolas" pitchFamily="49" charset="0"/>
              </a:rPr>
              <a:t>&lt;/</a:t>
            </a:r>
            <a:r>
              <a:rPr lang="en-US" dirty="0" err="1" smtClean="0">
                <a:solidFill>
                  <a:srgbClr val="FF0000"/>
                </a:solidFill>
                <a:latin typeface="Consolas" pitchFamily="49" charset="0"/>
                <a:cs typeface="Consolas" pitchFamily="49" charset="0"/>
              </a:rPr>
              <a:t>i</a:t>
            </a:r>
            <a:r>
              <a:rPr lang="en-US" dirty="0" smtClean="0">
                <a:solidFill>
                  <a:srgbClr val="FF0000"/>
                </a:solidFill>
                <a:latin typeface="Consolas" pitchFamily="49" charset="0"/>
                <a:cs typeface="Consolas" pitchFamily="49" charset="0"/>
              </a:rPr>
              <a:t>&gt;</a:t>
            </a:r>
            <a:r>
              <a:rPr lang="en-US" dirty="0" smtClean="0">
                <a:latin typeface="Consolas" pitchFamily="49" charset="0"/>
                <a:cs typeface="Consolas" pitchFamily="49" charset="0"/>
              </a:rPr>
              <a:t>.</a:t>
            </a:r>
            <a:r>
              <a:rPr lang="en-US" dirty="0" smtClean="0">
                <a:solidFill>
                  <a:srgbClr val="FF0000"/>
                </a:solidFill>
                <a:latin typeface="Consolas" pitchFamily="49" charset="0"/>
                <a:cs typeface="Consolas" pitchFamily="49" charset="0"/>
              </a:rPr>
              <a:t>&lt;/p&gt;&lt;/body&gt;</a:t>
            </a:r>
          </a:p>
          <a:p>
            <a:pPr lvl="2">
              <a:buFontTx/>
              <a:buNone/>
            </a:pPr>
            <a:r>
              <a:rPr lang="en-US" dirty="0" smtClean="0">
                <a:solidFill>
                  <a:srgbClr val="FF0000"/>
                </a:solidFill>
                <a:latin typeface="Consolas" pitchFamily="49" charset="0"/>
                <a:cs typeface="Consolas" pitchFamily="49" charset="0"/>
              </a:rPr>
              <a:t>&lt;/html&gt;</a:t>
            </a:r>
          </a:p>
        </p:txBody>
      </p:sp>
      <p:sp>
        <p:nvSpPr>
          <p:cNvPr id="522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latin typeface="Arial" charset="0"/>
                <a:cs typeface="Arial" charset="0"/>
              </a:rPr>
              <a:t>Applications</a:t>
            </a:r>
          </a:p>
        </p:txBody>
      </p:sp>
      <p:sp>
        <p:nvSpPr>
          <p:cNvPr id="1536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Numerous applications:</a:t>
            </a:r>
          </a:p>
          <a:p>
            <a:pPr lvl="1"/>
            <a:r>
              <a:rPr lang="en-US" smtClean="0">
                <a:latin typeface="Arial" charset="0"/>
                <a:cs typeface="Arial" charset="0"/>
              </a:rPr>
              <a:t>Parsing code:</a:t>
            </a:r>
          </a:p>
          <a:p>
            <a:pPr lvl="2"/>
            <a:r>
              <a:rPr lang="en-US" smtClean="0">
                <a:latin typeface="Arial" charset="0"/>
                <a:cs typeface="Arial" charset="0"/>
              </a:rPr>
              <a:t>Matching parenthesis</a:t>
            </a:r>
          </a:p>
          <a:p>
            <a:pPr lvl="2"/>
            <a:r>
              <a:rPr lang="en-US" smtClean="0">
                <a:latin typeface="Arial" charset="0"/>
                <a:cs typeface="Arial" charset="0"/>
              </a:rPr>
              <a:t>XML (e.g., XHTML)</a:t>
            </a:r>
          </a:p>
          <a:p>
            <a:pPr lvl="1"/>
            <a:r>
              <a:rPr lang="en-US" smtClean="0">
                <a:latin typeface="Arial" charset="0"/>
                <a:cs typeface="Arial" charset="0"/>
              </a:rPr>
              <a:t>Tracking function calls</a:t>
            </a:r>
          </a:p>
          <a:p>
            <a:pPr lvl="1"/>
            <a:r>
              <a:rPr lang="en-US" smtClean="0">
                <a:latin typeface="Arial" charset="0"/>
                <a:cs typeface="Arial" charset="0"/>
              </a:rPr>
              <a:t>Dealing with undo/redo operations</a:t>
            </a:r>
          </a:p>
          <a:p>
            <a:pPr lvl="1"/>
            <a:r>
              <a:rPr lang="en-US" smtClean="0">
                <a:latin typeface="Arial" charset="0"/>
                <a:cs typeface="Arial" charset="0"/>
              </a:rPr>
              <a:t>Reverse-Polish calculators</a:t>
            </a:r>
          </a:p>
          <a:p>
            <a:pPr lvl="1"/>
            <a:r>
              <a:rPr lang="en-US" smtClean="0">
                <a:latin typeface="Arial" charset="0"/>
                <a:cs typeface="Arial" charset="0"/>
              </a:rPr>
              <a:t>Assembly language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stack is a very simple data structure</a:t>
            </a:r>
          </a:p>
          <a:p>
            <a:pPr lvl="1"/>
            <a:r>
              <a:rPr lang="en-US" smtClean="0">
                <a:latin typeface="Arial" charset="0"/>
                <a:cs typeface="Arial" charset="0"/>
              </a:rPr>
              <a:t>Given any problem, if it is possible to use a stack, this significantly simplifies the solution</a:t>
            </a:r>
          </a:p>
          <a:p>
            <a:pPr lvl="1"/>
            <a:endParaRPr lang="en-US" smtClean="0">
              <a:latin typeface="Arial" charset="0"/>
              <a:cs typeface="Arial" charset="0"/>
            </a:endParaRPr>
          </a:p>
          <a:p>
            <a:pPr lvl="1"/>
            <a:endParaRPr lang="en-US" smtClean="0">
              <a:latin typeface="Arial" charset="0"/>
              <a:cs typeface="Arial" charset="0"/>
            </a:endParaRPr>
          </a:p>
        </p:txBody>
      </p:sp>
      <p:sp>
        <p:nvSpPr>
          <p:cNvPr id="15364"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3.2.2</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3251" name="Rectangle 3"/>
          <p:cNvSpPr>
            <a:spLocks noGrp="1" noChangeArrowheads="1"/>
          </p:cNvSpPr>
          <p:nvPr>
            <p:ph type="body" idx="1"/>
          </p:nvPr>
        </p:nvSpPr>
        <p:spPr/>
        <p:txBody>
          <a:bodyPr/>
          <a:lstStyle/>
          <a:p>
            <a:pPr>
              <a:buFont typeface="Arial" charset="0"/>
              <a:buNone/>
            </a:pPr>
            <a:r>
              <a:rPr lang="en-US" i="1" smtClean="0">
                <a:latin typeface="Arial" charset="0"/>
                <a:cs typeface="Arial" charset="0"/>
              </a:rPr>
              <a:t>	Nesting</a:t>
            </a:r>
            <a:r>
              <a:rPr lang="en-US" smtClean="0">
                <a:latin typeface="Arial" charset="0"/>
                <a:cs typeface="Arial" charset="0"/>
              </a:rPr>
              <a:t> indicates that any closing tag must match the most </a:t>
            </a:r>
            <a:r>
              <a:rPr lang="en-US" u="sng" smtClean="0">
                <a:latin typeface="Arial" charset="0"/>
                <a:cs typeface="Arial" charset="0"/>
              </a:rPr>
              <a:t>recent</a:t>
            </a:r>
            <a:r>
              <a:rPr lang="en-US" smtClean="0">
                <a:latin typeface="Arial" charset="0"/>
                <a:cs typeface="Arial" charset="0"/>
              </a:rPr>
              <a:t> opening tag</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Strategy for parsing XHTML:</a:t>
            </a:r>
          </a:p>
          <a:p>
            <a:pPr lvl="1"/>
            <a:r>
              <a:rPr lang="en-US" smtClean="0">
                <a:latin typeface="Arial" charset="0"/>
                <a:cs typeface="Arial" charset="0"/>
              </a:rPr>
              <a:t>read though the XHTML linearly</a:t>
            </a:r>
          </a:p>
          <a:p>
            <a:pPr lvl="1"/>
            <a:r>
              <a:rPr lang="en-US" smtClean="0">
                <a:latin typeface="Arial" charset="0"/>
                <a:cs typeface="Arial" charset="0"/>
              </a:rPr>
              <a:t>place the opening tags in a stack</a:t>
            </a:r>
          </a:p>
          <a:p>
            <a:pPr lvl="1"/>
            <a:r>
              <a:rPr lang="en-US" smtClean="0">
                <a:latin typeface="Arial" charset="0"/>
                <a:cs typeface="Arial" charset="0"/>
              </a:rPr>
              <a:t>when a closing tag is encountered, check that it matches what is on top of the stack and </a:t>
            </a:r>
          </a:p>
        </p:txBody>
      </p:sp>
      <p:sp>
        <p:nvSpPr>
          <p:cNvPr id="532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4275" name="Rectangle 3"/>
          <p:cNvSpPr>
            <a:spLocks noGrp="1" noChangeArrowheads="1"/>
          </p:cNvSpPr>
          <p:nvPr>
            <p:ph type="body" idx="1"/>
          </p:nvPr>
        </p:nvSpPr>
        <p:spPr/>
        <p:txBody>
          <a:bodyPr/>
          <a:lstStyle/>
          <a:p>
            <a:pPr>
              <a:buFontTx/>
              <a:buNone/>
            </a:pPr>
            <a:r>
              <a:rPr lang="en-US" b="1" dirty="0" smtClean="0">
                <a:solidFill>
                  <a:srgbClr val="FF9900"/>
                </a:solidFill>
                <a:latin typeface="Courier New" pitchFamily="49" charset="0"/>
                <a:cs typeface="Arial" charset="0"/>
              </a:rPr>
              <a:t>&lt;html&gt;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pPr>
              <a:buFontTx/>
              <a:buNone/>
            </a:pPr>
            <a:endParaRPr lang="en-US" sz="1600" dirty="0" smtClean="0">
              <a:latin typeface="Arial" charset="0"/>
              <a:cs typeface="Arial" charset="0"/>
            </a:endParaRPr>
          </a:p>
        </p:txBody>
      </p:sp>
      <p:graphicFrame>
        <p:nvGraphicFramePr>
          <p:cNvPr id="45087" name="Group 31"/>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428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529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latin typeface="Courier New" pitchFamily="49" charset="0"/>
                <a:cs typeface="Arial" charset="0"/>
              </a:rPr>
              <a:t>	</a:t>
            </a:r>
            <a:r>
              <a:rPr lang="en-US" b="1" dirty="0" smtClean="0">
                <a:solidFill>
                  <a:srgbClr val="FF9900"/>
                </a:solidFill>
                <a:latin typeface="Courier New" pitchFamily="49" charset="0"/>
                <a:cs typeface="Arial" charset="0"/>
              </a:rPr>
              <a:t>&lt;head&gt;</a:t>
            </a:r>
            <a:r>
              <a:rPr lang="en-US" b="1" dirty="0" smtClean="0">
                <a:solidFill>
                  <a:srgbClr val="00B0F0"/>
                </a:solidFill>
                <a:latin typeface="Courier New" pitchFamily="49" charset="0"/>
                <a:cs typeface="Arial" charset="0"/>
              </a:rPr>
              <a: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6108"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531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6323"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a:t>
            </a:r>
            <a:r>
              <a:rPr lang="en-US" b="1" dirty="0" smtClean="0">
                <a:solidFill>
                  <a:srgbClr val="FF9900"/>
                </a:solidFill>
                <a:latin typeface="Courier New" pitchFamily="49" charset="0"/>
                <a:cs typeface="Arial" charset="0"/>
              </a:rPr>
              <a: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7132"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&lt;title&gt;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633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7347"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9900"/>
                </a:solidFill>
                <a:latin typeface="Courier New" pitchFamily="49" charset="0"/>
                <a:cs typeface="Arial" charset="0"/>
              </a:rPr>
              <a:t>&lt;/title&gt;</a:t>
            </a:r>
            <a:r>
              <a:rPr lang="en-US" b="1" dirty="0" smtClean="0">
                <a:solidFill>
                  <a:srgbClr val="FF0000"/>
                </a:solidFill>
                <a:latin typeface="Courier New" pitchFamily="49" charset="0"/>
                <a:cs typeface="Arial" charset="0"/>
              </a:rPr>
              <a: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8156"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&lt;head&gt;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&lt;title&gt;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736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8371"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a:t>
            </a:r>
            <a:r>
              <a:rPr lang="en-US" b="1" dirty="0" smtClean="0">
                <a:solidFill>
                  <a:srgbClr val="FF9900"/>
                </a:solidFill>
                <a:latin typeface="Courier New" pitchFamily="49" charset="0"/>
                <a:cs typeface="Arial" charset="0"/>
              </a:rPr>
              <a: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49181" name="Group 29"/>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&lt;head&gt;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838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59395"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FF9900"/>
                </a:solidFill>
                <a:latin typeface="Courier New" pitchFamily="49" charset="0"/>
                <a:cs typeface="Arial" charset="0"/>
              </a:rPr>
              <a:t>&lt;body&gt;</a:t>
            </a:r>
            <a:r>
              <a:rPr lang="en-US" b="1" dirty="0" smtClean="0">
                <a:solidFill>
                  <a:srgbClr val="00B0F0"/>
                </a:solidFill>
                <a:latin typeface="Courier New" pitchFamily="49" charset="0"/>
                <a:cs typeface="Arial" charset="0"/>
              </a:rPr>
              <a: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0204"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5940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041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a:t>
            </a:r>
            <a:r>
              <a:rPr lang="en-US" b="1" dirty="0" smtClean="0">
                <a:solidFill>
                  <a:srgbClr val="FF9900"/>
                </a:solidFill>
                <a:latin typeface="Courier New" pitchFamily="49" charset="0"/>
                <a:cs typeface="Arial" charset="0"/>
              </a:rPr>
              <a: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1252" name="Group 52"/>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043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1443"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FF9900"/>
                </a:solidFill>
                <a:latin typeface="Courier New" pitchFamily="49" charset="0"/>
                <a:cs typeface="Arial" charset="0"/>
              </a:rPr>
              <a:t>&lt;</a:t>
            </a:r>
            <a:r>
              <a:rPr lang="en-US" b="1" dirty="0" err="1" smtClean="0">
                <a:solidFill>
                  <a:srgbClr val="FF9900"/>
                </a:solidFill>
                <a:latin typeface="Courier New" pitchFamily="49" charset="0"/>
                <a:cs typeface="Arial" charset="0"/>
              </a:rPr>
              <a:t>i</a:t>
            </a:r>
            <a:r>
              <a:rPr lang="en-US" b="1" dirty="0" smtClean="0">
                <a:solidFill>
                  <a:srgbClr val="FF990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2240" name="Group 16"/>
          <p:cNvGraphicFramePr>
            <a:graphicFrameLocks noGrp="1"/>
          </p:cNvGraphicFramePr>
          <p:nvPr/>
        </p:nvGraphicFramePr>
        <p:xfrm>
          <a:off x="539750" y="4581525"/>
          <a:ext cx="7704138" cy="503238"/>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Courier New" pitchFamily="49" charset="0"/>
                        </a:rPr>
                        <a:t>&lt;</a:t>
                      </a:r>
                      <a:r>
                        <a:rPr kumimoji="0" lang="en-US" sz="2400" b="1" i="0" u="none" strike="noStrike" cap="none" normalizeH="0" baseline="0" dirty="0" err="1" smtClean="0">
                          <a:ln>
                            <a:noFill/>
                          </a:ln>
                          <a:solidFill>
                            <a:schemeClr val="tx1"/>
                          </a:solidFill>
                          <a:effectLst/>
                          <a:latin typeface="Courier New" pitchFamily="49" charset="0"/>
                        </a:rPr>
                        <a:t>i</a:t>
                      </a:r>
                      <a:r>
                        <a:rPr kumimoji="0" lang="en-US" sz="2400" b="1" i="0" u="none" strike="noStrike" cap="none" normalizeH="0" baseline="0" dirty="0" smtClean="0">
                          <a:ln>
                            <a:noFill/>
                          </a:ln>
                          <a:solidFill>
                            <a:schemeClr val="tx1"/>
                          </a:solidFill>
                          <a:effectLst/>
                          <a:latin typeface="Courier New" pitchFamily="49" charset="0"/>
                        </a:rPr>
                        <a:t>&gt;</a:t>
                      </a:r>
                      <a:endParaRPr kumimoji="0" lang="en-US" sz="28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145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2467"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9900"/>
                </a:solidFill>
                <a:latin typeface="Courier New" pitchFamily="49" charset="0"/>
                <a:cs typeface="Arial" charset="0"/>
              </a:rPr>
              <a:t>&lt;/</a:t>
            </a:r>
            <a:r>
              <a:rPr lang="en-US" b="1" dirty="0" err="1" smtClean="0">
                <a:solidFill>
                  <a:srgbClr val="FF9900"/>
                </a:solidFill>
                <a:latin typeface="Courier New" pitchFamily="49" charset="0"/>
                <a:cs typeface="Arial" charset="0"/>
              </a:rPr>
              <a:t>i</a:t>
            </a:r>
            <a:r>
              <a:rPr lang="en-US" b="1" dirty="0" smtClean="0">
                <a:solidFill>
                  <a:srgbClr val="FF99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0000"/>
                </a:solidFill>
                <a:latin typeface="Courier New" pitchFamily="49" charset="0"/>
                <a:cs typeface="Arial" charset="0"/>
              </a:rPr>
              <a:t>&lt;/html&gt;</a:t>
            </a:r>
          </a:p>
          <a:p>
            <a:endParaRPr lang="en-US" dirty="0" smtClean="0">
              <a:latin typeface="Arial" charset="0"/>
              <a:cs typeface="Arial" charset="0"/>
            </a:endParaRPr>
          </a:p>
        </p:txBody>
      </p:sp>
      <p:graphicFrame>
        <p:nvGraphicFramePr>
          <p:cNvPr id="53264" name="Group 16"/>
          <p:cNvGraphicFramePr>
            <a:graphicFrameLocks noGrp="1"/>
          </p:cNvGraphicFramePr>
          <p:nvPr/>
        </p:nvGraphicFramePr>
        <p:xfrm>
          <a:off x="539750" y="4581525"/>
          <a:ext cx="7704138" cy="503238"/>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&lt;p&gt;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&lt;i&gt;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248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Stack:  Applications</a:t>
            </a:r>
          </a:p>
        </p:txBody>
      </p:sp>
      <p:sp>
        <p:nvSpPr>
          <p:cNvPr id="11267"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Problem solving:</a:t>
            </a:r>
          </a:p>
          <a:p>
            <a:pPr lvl="1">
              <a:defRPr/>
            </a:pPr>
            <a:r>
              <a:rPr lang="en-US" dirty="0" smtClean="0">
                <a:latin typeface="Arial" charset="0"/>
                <a:cs typeface="Arial" charset="0"/>
              </a:rPr>
              <a:t>Solving one problem may lead to subsequent problems</a:t>
            </a:r>
          </a:p>
          <a:p>
            <a:pPr lvl="1">
              <a:defRPr/>
            </a:pPr>
            <a:r>
              <a:rPr lang="en-US" dirty="0" smtClean="0">
                <a:latin typeface="Arial" charset="0"/>
                <a:cs typeface="Arial" charset="0"/>
              </a:rPr>
              <a:t>These problems may result in further problems</a:t>
            </a:r>
          </a:p>
          <a:p>
            <a:pPr lvl="1">
              <a:defRPr/>
            </a:pPr>
            <a:r>
              <a:rPr lang="en-US" dirty="0" smtClean="0">
                <a:latin typeface="Arial" charset="0"/>
                <a:cs typeface="Arial" charset="0"/>
              </a:rPr>
              <a:t>As problems are solved, your focus shifts back to the problem which lead to the solved problem</a:t>
            </a:r>
          </a:p>
          <a:p>
            <a:pPr>
              <a:buFont typeface="Arial" charset="0"/>
              <a:buNone/>
              <a:defRPr/>
            </a:pPr>
            <a:endParaRPr lang="en-US" dirty="0" smtClean="0">
              <a:latin typeface="Arial" charset="0"/>
              <a:cs typeface="Arial" charset="0"/>
            </a:endParaRPr>
          </a:p>
          <a:p>
            <a:pPr>
              <a:buFont typeface="Arial" charset="0"/>
              <a:buNone/>
              <a:defRPr/>
            </a:pPr>
            <a:r>
              <a:rPr lang="en-US" dirty="0" smtClean="0">
                <a:latin typeface="Arial" charset="0"/>
                <a:cs typeface="Arial" charset="0"/>
              </a:rPr>
              <a:t>	Notice that function calls behave similarly:</a:t>
            </a:r>
          </a:p>
          <a:p>
            <a:pPr lvl="1">
              <a:defRPr/>
            </a:pPr>
            <a:r>
              <a:rPr lang="en-US" dirty="0" smtClean="0">
                <a:latin typeface="Arial" charset="0"/>
                <a:cs typeface="Arial" charset="0"/>
              </a:rPr>
              <a:t>A function is a collection of code which solves a problem</a:t>
            </a:r>
          </a:p>
          <a:p>
            <a:pPr lvl="1">
              <a:buFontTx/>
              <a:buNone/>
              <a:defRPr/>
            </a:pPr>
            <a:endParaRPr lang="en-US" dirty="0" smtClean="0">
              <a:latin typeface="Arial" charset="0"/>
              <a:cs typeface="Arial" charset="0"/>
            </a:endParaRPr>
          </a:p>
          <a:p>
            <a:pPr>
              <a:buFontTx/>
              <a:buNone/>
              <a:defRPr/>
            </a:pPr>
            <a:r>
              <a:rPr lang="en-US" sz="1800" dirty="0" smtClean="0">
                <a:solidFill>
                  <a:schemeClr val="bg1">
                    <a:lumMod val="65000"/>
                  </a:schemeClr>
                </a:solidFill>
                <a:latin typeface="Arial" charset="0"/>
                <a:cs typeface="Arial" charset="0"/>
              </a:rPr>
              <a:t>Reference:  Donald Knuth</a:t>
            </a:r>
          </a:p>
        </p:txBody>
      </p:sp>
      <p:sp>
        <p:nvSpPr>
          <p:cNvPr id="16388"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3.2.2</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3491"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9900"/>
                </a:solidFill>
                <a:latin typeface="Courier New" pitchFamily="49" charset="0"/>
                <a:cs typeface="Arial" charset="0"/>
              </a:rPr>
              <a:t>&lt;/p&gt;</a:t>
            </a:r>
            <a:r>
              <a:rPr lang="en-US" b="1" dirty="0" smtClean="0">
                <a:solidFill>
                  <a:srgbClr val="FF0000"/>
                </a:solidFill>
                <a:latin typeface="Courier New" pitchFamily="49" charset="0"/>
                <a:cs typeface="Arial" charset="0"/>
              </a:rPr>
              <a: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4300"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&lt;body&gt;</a:t>
                      </a: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&lt;p&gt;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350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4515"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a:t>
            </a:r>
            <a:r>
              <a:rPr lang="en-US" b="1" dirty="0" smtClean="0">
                <a:solidFill>
                  <a:srgbClr val="FF9900"/>
                </a:solidFill>
                <a:latin typeface="Courier New" pitchFamily="49" charset="0"/>
                <a:cs typeface="Arial" charset="0"/>
              </a:rPr>
              <a:t>&lt;/body&gt;</a:t>
            </a:r>
          </a:p>
          <a:p>
            <a:pPr>
              <a:buFontTx/>
              <a:buNone/>
            </a:pPr>
            <a:r>
              <a:rPr lang="en-US" b="1" dirty="0" smtClean="0">
                <a:solidFill>
                  <a:srgbClr val="FF0000"/>
                </a:solidFill>
                <a:latin typeface="Courier New" pitchFamily="49" charset="0"/>
                <a:cs typeface="Arial" charset="0"/>
              </a:rPr>
              <a:t>&lt;/html&gt;</a:t>
            </a:r>
          </a:p>
          <a:p>
            <a:endParaRPr lang="en-US" sz="1600" dirty="0" smtClean="0">
              <a:latin typeface="Arial" charset="0"/>
              <a:cs typeface="Arial" charset="0"/>
            </a:endParaRPr>
          </a:p>
        </p:txBody>
      </p:sp>
      <p:graphicFrame>
        <p:nvGraphicFramePr>
          <p:cNvPr id="55324" name="Group 28"/>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Courier New" pitchFamily="49" charset="0"/>
                        </a:rPr>
                        <a:t>&lt;html&gt;</a:t>
                      </a: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&lt;body&gt;</a:t>
                      </a:r>
                      <a:endParaRPr kumimoji="0" lang="en-US" sz="2800" b="0" i="0" u="none" strike="noStrike" cap="none" normalizeH="0" baseline="0" smtClean="0">
                        <a:ln>
                          <a:noFill/>
                        </a:ln>
                        <a:solidFill>
                          <a:srgbClr val="B2B2B2"/>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452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5539" name="Rectangle 3"/>
          <p:cNvSpPr>
            <a:spLocks noGrp="1" noChangeArrowheads="1"/>
          </p:cNvSpPr>
          <p:nvPr>
            <p:ph type="body" idx="1"/>
          </p:nvPr>
        </p:nvSpPr>
        <p:spPr/>
        <p:txBody>
          <a:bodyPr/>
          <a:lstStyle/>
          <a:p>
            <a:pPr>
              <a:buFontTx/>
              <a:buNone/>
            </a:pPr>
            <a:r>
              <a:rPr lang="en-US" b="1" dirty="0" smtClean="0">
                <a:solidFill>
                  <a:srgbClr val="00B0F0"/>
                </a:solidFill>
                <a:latin typeface="Courier New" pitchFamily="49" charset="0"/>
                <a:cs typeface="Arial" charset="0"/>
              </a:rPr>
              <a:t>&lt;html&gt;</a:t>
            </a:r>
          </a:p>
          <a:p>
            <a:pPr>
              <a:buFontTx/>
              <a:buNone/>
            </a:pPr>
            <a:r>
              <a:rPr lang="en-US" b="1" dirty="0" smtClean="0">
                <a:solidFill>
                  <a:srgbClr val="00B0F0"/>
                </a:solidFill>
                <a:latin typeface="Courier New" pitchFamily="49" charset="0"/>
                <a:cs typeface="Arial" charset="0"/>
              </a:rPr>
              <a:t>	&lt;head&gt;&lt;title&gt;</a:t>
            </a:r>
            <a:r>
              <a:rPr lang="en-US" b="1" dirty="0" smtClean="0">
                <a:latin typeface="Courier New" pitchFamily="49" charset="0"/>
                <a:cs typeface="Arial" charset="0"/>
              </a:rPr>
              <a:t>Hello</a:t>
            </a:r>
            <a:r>
              <a:rPr lang="en-US" b="1" dirty="0" smtClean="0">
                <a:solidFill>
                  <a:srgbClr val="FF0000"/>
                </a:solidFill>
                <a:latin typeface="Courier New" pitchFamily="49" charset="0"/>
                <a:cs typeface="Arial" charset="0"/>
              </a:rPr>
              <a:t>&lt;/title&gt;&lt;/head&gt;</a:t>
            </a:r>
          </a:p>
          <a:p>
            <a:pPr>
              <a:buFontTx/>
              <a:buNone/>
            </a:pPr>
            <a:r>
              <a:rPr lang="en-US" b="1" dirty="0" smtClean="0">
                <a:latin typeface="Courier New" pitchFamily="49" charset="0"/>
                <a:cs typeface="Arial" charset="0"/>
              </a:rPr>
              <a:t>	</a:t>
            </a:r>
            <a:r>
              <a:rPr lang="en-US" b="1" dirty="0" smtClean="0">
                <a:solidFill>
                  <a:srgbClr val="00B0F0"/>
                </a:solidFill>
                <a:latin typeface="Courier New" pitchFamily="49" charset="0"/>
                <a:cs typeface="Arial" charset="0"/>
              </a:rPr>
              <a:t>&lt;body&gt;&lt;p&gt;</a:t>
            </a:r>
            <a:r>
              <a:rPr lang="en-US" b="1" dirty="0" smtClean="0">
                <a:latin typeface="Courier New" pitchFamily="49" charset="0"/>
                <a:cs typeface="Arial" charset="0"/>
              </a:rPr>
              <a:t>This appears in the </a:t>
            </a:r>
            <a:r>
              <a:rPr lang="en-US" b="1" dirty="0" smtClean="0">
                <a:solidFill>
                  <a:srgbClr val="00B0F0"/>
                </a:solidFill>
                <a:latin typeface="Courier New" pitchFamily="49" charset="0"/>
                <a:cs typeface="Arial" charset="0"/>
              </a:rPr>
              <a:t>&lt;</a:t>
            </a:r>
            <a:r>
              <a:rPr lang="en-US" b="1" dirty="0" err="1" smtClean="0">
                <a:solidFill>
                  <a:srgbClr val="00B0F0"/>
                </a:solidFill>
                <a:latin typeface="Courier New" pitchFamily="49" charset="0"/>
                <a:cs typeface="Arial" charset="0"/>
              </a:rPr>
              <a:t>i</a:t>
            </a:r>
            <a:r>
              <a:rPr lang="en-US" b="1" dirty="0" smtClean="0">
                <a:solidFill>
                  <a:srgbClr val="00B0F0"/>
                </a:solidFill>
                <a:latin typeface="Courier New" pitchFamily="49" charset="0"/>
                <a:cs typeface="Arial" charset="0"/>
              </a:rPr>
              <a:t>&gt;</a:t>
            </a:r>
            <a:r>
              <a:rPr lang="en-US" b="1" dirty="0" smtClean="0">
                <a:latin typeface="Courier New" pitchFamily="49" charset="0"/>
                <a:cs typeface="Arial" charset="0"/>
              </a:rPr>
              <a:t>browser</a:t>
            </a:r>
            <a:r>
              <a:rPr lang="en-US" b="1" dirty="0" smtClean="0">
                <a:solidFill>
                  <a:srgbClr val="FF0000"/>
                </a:solidFill>
                <a:latin typeface="Courier New" pitchFamily="49" charset="0"/>
                <a:cs typeface="Arial" charset="0"/>
              </a:rPr>
              <a:t>&lt;/</a:t>
            </a:r>
            <a:r>
              <a:rPr lang="en-US" b="1" dirty="0" err="1" smtClean="0">
                <a:solidFill>
                  <a:srgbClr val="FF0000"/>
                </a:solidFill>
                <a:latin typeface="Courier New" pitchFamily="49" charset="0"/>
                <a:cs typeface="Arial" charset="0"/>
              </a:rPr>
              <a:t>i</a:t>
            </a:r>
            <a:r>
              <a:rPr lang="en-US" b="1" dirty="0" smtClean="0">
                <a:solidFill>
                  <a:srgbClr val="FF0000"/>
                </a:solidFill>
                <a:latin typeface="Courier New" pitchFamily="49" charset="0"/>
                <a:cs typeface="Arial" charset="0"/>
              </a:rPr>
              <a:t>&gt;</a:t>
            </a:r>
            <a:r>
              <a:rPr lang="en-US" b="1" dirty="0" smtClean="0">
                <a:latin typeface="Courier New" pitchFamily="49" charset="0"/>
                <a:cs typeface="Arial" charset="0"/>
              </a:rPr>
              <a:t>.</a:t>
            </a:r>
            <a:r>
              <a:rPr lang="en-US" b="1" dirty="0" smtClean="0">
                <a:solidFill>
                  <a:srgbClr val="FF0000"/>
                </a:solidFill>
                <a:latin typeface="Courier New" pitchFamily="49" charset="0"/>
                <a:cs typeface="Arial" charset="0"/>
              </a:rPr>
              <a:t>&lt;/p&gt;&lt;/body&gt;</a:t>
            </a:r>
          </a:p>
          <a:p>
            <a:pPr>
              <a:buFontTx/>
              <a:buNone/>
            </a:pPr>
            <a:r>
              <a:rPr lang="en-US" b="1" dirty="0" smtClean="0">
                <a:solidFill>
                  <a:srgbClr val="FF9900"/>
                </a:solidFill>
                <a:latin typeface="Courier New" pitchFamily="49" charset="0"/>
                <a:cs typeface="Arial" charset="0"/>
              </a:rPr>
              <a:t>&lt;/html&gt;</a:t>
            </a:r>
          </a:p>
          <a:p>
            <a:endParaRPr lang="en-US" sz="1600" dirty="0" smtClean="0">
              <a:solidFill>
                <a:srgbClr val="FF9900"/>
              </a:solidFill>
              <a:latin typeface="Arial" charset="0"/>
              <a:cs typeface="Arial" charset="0"/>
            </a:endParaRPr>
          </a:p>
        </p:txBody>
      </p:sp>
      <p:graphicFrame>
        <p:nvGraphicFramePr>
          <p:cNvPr id="56360" name="Group 40"/>
          <p:cNvGraphicFramePr>
            <a:graphicFrameLocks noGrp="1"/>
          </p:cNvGraphicFramePr>
          <p:nvPr/>
        </p:nvGraphicFramePr>
        <p:xfrm>
          <a:off x="539750" y="4581525"/>
          <a:ext cx="7704138" cy="518160"/>
        </p:xfrm>
        <a:graphic>
          <a:graphicData uri="http://schemas.openxmlformats.org/drawingml/2006/table">
            <a:tbl>
              <a:tblPr/>
              <a:tblGrid>
                <a:gridCol w="1927225">
                  <a:extLst>
                    <a:ext uri="{9D8B030D-6E8A-4147-A177-3AD203B41FA5}">
                      <a16:colId xmlns:a16="http://schemas.microsoft.com/office/drawing/2014/main" val="20000"/>
                    </a:ext>
                  </a:extLst>
                </a:gridCol>
                <a:gridCol w="1925638">
                  <a:extLst>
                    <a:ext uri="{9D8B030D-6E8A-4147-A177-3AD203B41FA5}">
                      <a16:colId xmlns:a16="http://schemas.microsoft.com/office/drawing/2014/main" val="20001"/>
                    </a:ext>
                  </a:extLst>
                </a:gridCol>
                <a:gridCol w="1927225">
                  <a:extLst>
                    <a:ext uri="{9D8B030D-6E8A-4147-A177-3AD203B41FA5}">
                      <a16:colId xmlns:a16="http://schemas.microsoft.com/office/drawing/2014/main" val="20002"/>
                    </a:ext>
                  </a:extLst>
                </a:gridCol>
                <a:gridCol w="1924050">
                  <a:extLst>
                    <a:ext uri="{9D8B030D-6E8A-4147-A177-3AD203B41FA5}">
                      <a16:colId xmlns:a16="http://schemas.microsoft.com/office/drawing/2014/main" val="20003"/>
                    </a:ext>
                  </a:extLst>
                </a:gridCol>
              </a:tblGrid>
              <a:tr h="5032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rgbClr val="B2B2B2"/>
                          </a:solidFill>
                          <a:effectLst/>
                          <a:latin typeface="Courier New" pitchFamily="49" charset="0"/>
                        </a:rPr>
                        <a:t>&lt;html&gt;</a:t>
                      </a:r>
                      <a:endParaRPr kumimoji="0" lang="en-US" sz="2800" b="0" i="0" u="none" strike="noStrike" cap="none" normalizeH="0" baseline="0" smtClean="0">
                        <a:ln>
                          <a:noFill/>
                        </a:ln>
                        <a:solidFill>
                          <a:srgbClr val="B2B2B2"/>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555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smtClean="0">
                <a:latin typeface="Arial" charset="0"/>
                <a:cs typeface="Arial" charset="0"/>
              </a:rPr>
              <a:t>Parsing XHTML</a:t>
            </a:r>
          </a:p>
        </p:txBody>
      </p:sp>
      <p:sp>
        <p:nvSpPr>
          <p:cNvPr id="6656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are finished parsing, and the stack is empty</a:t>
            </a:r>
          </a:p>
          <a:p>
            <a:endParaRPr lang="en-US" smtClean="0">
              <a:latin typeface="Arial" charset="0"/>
              <a:cs typeface="Arial" charset="0"/>
            </a:endParaRPr>
          </a:p>
          <a:p>
            <a:pPr>
              <a:buFont typeface="Arial" charset="0"/>
              <a:buNone/>
            </a:pPr>
            <a:r>
              <a:rPr lang="en-US" smtClean="0">
                <a:latin typeface="Arial" charset="0"/>
                <a:cs typeface="Arial" charset="0"/>
              </a:rPr>
              <a:t>	Possible errors:</a:t>
            </a:r>
          </a:p>
          <a:p>
            <a:pPr lvl="1"/>
            <a:r>
              <a:rPr lang="en-US" smtClean="0">
                <a:latin typeface="Arial" charset="0"/>
                <a:cs typeface="Arial" charset="0"/>
              </a:rPr>
              <a:t>a closing tag which does not match the opening tag on top of the stack</a:t>
            </a:r>
          </a:p>
          <a:p>
            <a:pPr lvl="1"/>
            <a:r>
              <a:rPr lang="en-US" smtClean="0">
                <a:latin typeface="Arial" charset="0"/>
                <a:cs typeface="Arial" charset="0"/>
              </a:rPr>
              <a:t>a closing tag when the stack is empty</a:t>
            </a:r>
          </a:p>
          <a:p>
            <a:pPr lvl="1"/>
            <a:r>
              <a:rPr lang="en-US" smtClean="0">
                <a:latin typeface="Arial" charset="0"/>
                <a:cs typeface="Arial" charset="0"/>
              </a:rPr>
              <a:t>the stack is not empty at the end of the document</a:t>
            </a:r>
          </a:p>
        </p:txBody>
      </p:sp>
      <p:sp>
        <p:nvSpPr>
          <p:cNvPr id="6656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smtClean="0">
                <a:latin typeface="Arial" charset="0"/>
                <a:cs typeface="Arial" charset="0"/>
              </a:rPr>
              <a:t>HTML</a:t>
            </a:r>
          </a:p>
        </p:txBody>
      </p:sp>
      <p:sp>
        <p:nvSpPr>
          <p:cNvPr id="675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Old HTML required neither closing tags nor nesting</a:t>
            </a:r>
          </a:p>
          <a:p>
            <a:pPr>
              <a:buFontTx/>
              <a:buNone/>
            </a:pPr>
            <a:endParaRPr lang="en-US" sz="1600" b="1" smtClean="0">
              <a:latin typeface="Courier New" pitchFamily="49" charset="0"/>
              <a:cs typeface="Arial" charset="0"/>
            </a:endParaRPr>
          </a:p>
          <a:p>
            <a:pPr>
              <a:buFontTx/>
              <a:buNone/>
            </a:pPr>
            <a:r>
              <a:rPr lang="en-US" sz="1600" smtClean="0">
                <a:latin typeface="Consolas" pitchFamily="49" charset="0"/>
                <a:cs typeface="Consolas" pitchFamily="49" charset="0"/>
              </a:rPr>
              <a:t>&lt;html&gt;</a:t>
            </a:r>
          </a:p>
          <a:p>
            <a:pPr>
              <a:buFontTx/>
              <a:buNone/>
            </a:pPr>
            <a:r>
              <a:rPr lang="en-US" sz="1600" smtClean="0">
                <a:latin typeface="Consolas" pitchFamily="49" charset="0"/>
                <a:cs typeface="Consolas" pitchFamily="49" charset="0"/>
              </a:rPr>
              <a:t>  &lt;head&gt;&lt;title&gt;Hello&lt;/title&gt;&lt;/head&gt;</a:t>
            </a:r>
          </a:p>
          <a:p>
            <a:pPr>
              <a:buFontTx/>
              <a:buNone/>
            </a:pPr>
            <a:r>
              <a:rPr lang="en-US" sz="1600" smtClean="0">
                <a:latin typeface="Consolas" pitchFamily="49" charset="0"/>
                <a:cs typeface="Consolas" pitchFamily="49" charset="0"/>
              </a:rPr>
              <a:t>  &lt;body&gt;&lt;p&gt;This is a list of topics:</a:t>
            </a:r>
          </a:p>
          <a:p>
            <a:pPr>
              <a:buFontTx/>
              <a:buNone/>
            </a:pPr>
            <a:r>
              <a:rPr lang="en-US" sz="1600" smtClean="0">
                <a:latin typeface="Consolas" pitchFamily="49" charset="0"/>
                <a:cs typeface="Consolas" pitchFamily="49" charset="0"/>
              </a:rPr>
              <a:t>  &lt;ol&gt;                      </a:t>
            </a:r>
            <a:r>
              <a:rPr lang="en-US" sz="1600" smtClean="0">
                <a:solidFill>
                  <a:schemeClr val="accent2"/>
                </a:solidFill>
                <a:latin typeface="Consolas" pitchFamily="49" charset="0"/>
                <a:cs typeface="Consolas" pitchFamily="49" charset="0"/>
              </a:rPr>
              <a:t>&lt;!-- para ends with start of list --&gt;</a:t>
            </a:r>
          </a:p>
          <a:p>
            <a:pPr>
              <a:buFontTx/>
              <a:buNone/>
            </a:pPr>
            <a:r>
              <a:rPr lang="en-US" sz="1600" smtClean="0">
                <a:latin typeface="Consolas" pitchFamily="49" charset="0"/>
                <a:cs typeface="Consolas" pitchFamily="49" charset="0"/>
              </a:rPr>
              <a:t>    &lt;li&gt;&lt;i&gt;</a:t>
            </a:r>
            <a:r>
              <a:rPr lang="en-US" sz="1600" i="1" smtClean="0">
                <a:latin typeface="Consolas" pitchFamily="49" charset="0"/>
                <a:cs typeface="Consolas" pitchFamily="49" charset="0"/>
              </a:rPr>
              <a:t>veni                            </a:t>
            </a:r>
            <a:r>
              <a:rPr lang="en-US" sz="1600" smtClean="0">
                <a:solidFill>
                  <a:schemeClr val="accent2"/>
                </a:solidFill>
                <a:latin typeface="Consolas" pitchFamily="49" charset="0"/>
                <a:cs typeface="Consolas" pitchFamily="49" charset="0"/>
              </a:rPr>
              <a:t>&lt;!-- implied &lt;/li&gt; --&gt;</a:t>
            </a:r>
          </a:p>
          <a:p>
            <a:pPr>
              <a:buFontTx/>
              <a:buNone/>
            </a:pPr>
            <a:r>
              <a:rPr lang="en-US" sz="1600" smtClean="0">
                <a:latin typeface="Consolas" pitchFamily="49" charset="0"/>
                <a:cs typeface="Consolas" pitchFamily="49" charset="0"/>
              </a:rPr>
              <a:t>    &lt;li&gt;</a:t>
            </a:r>
            <a:r>
              <a:rPr lang="en-US" sz="1600" i="1" smtClean="0">
                <a:latin typeface="Consolas" pitchFamily="49" charset="0"/>
                <a:cs typeface="Consolas" pitchFamily="49" charset="0"/>
              </a:rPr>
              <a:t>vidi</a:t>
            </a:r>
            <a:r>
              <a:rPr lang="en-US" sz="1600" smtClean="0">
                <a:latin typeface="Consolas" pitchFamily="49" charset="0"/>
                <a:cs typeface="Consolas" pitchFamily="49" charset="0"/>
              </a:rPr>
              <a:t>                           </a:t>
            </a:r>
            <a:r>
              <a:rPr lang="en-US" sz="1600" smtClean="0">
                <a:solidFill>
                  <a:schemeClr val="accent2"/>
                </a:solidFill>
                <a:latin typeface="Consolas" pitchFamily="49" charset="0"/>
                <a:cs typeface="Consolas" pitchFamily="49" charset="0"/>
              </a:rPr>
              <a:t>&lt;!-- italics continues --&gt;</a:t>
            </a:r>
            <a:endParaRPr lang="en-US" sz="1600" i="1" smtClean="0">
              <a:solidFill>
                <a:schemeClr val="accent2"/>
              </a:solidFill>
              <a:latin typeface="Consolas" pitchFamily="49" charset="0"/>
              <a:cs typeface="Consolas" pitchFamily="49" charset="0"/>
            </a:endParaRPr>
          </a:p>
          <a:p>
            <a:pPr>
              <a:buFontTx/>
              <a:buNone/>
            </a:pPr>
            <a:r>
              <a:rPr lang="en-US" sz="1600" smtClean="0">
                <a:latin typeface="Consolas" pitchFamily="49" charset="0"/>
                <a:cs typeface="Consolas" pitchFamily="49" charset="0"/>
              </a:rPr>
              <a:t>    &lt;li&gt;</a:t>
            </a:r>
            <a:r>
              <a:rPr lang="en-US" sz="1600" i="1" smtClean="0">
                <a:latin typeface="Consolas" pitchFamily="49" charset="0"/>
                <a:cs typeface="Consolas" pitchFamily="49" charset="0"/>
              </a:rPr>
              <a:t>vici</a:t>
            </a:r>
            <a:r>
              <a:rPr lang="en-US" sz="1600" smtClean="0">
                <a:latin typeface="Consolas" pitchFamily="49" charset="0"/>
                <a:cs typeface="Consolas" pitchFamily="49" charset="0"/>
              </a:rPr>
              <a:t>&lt;/i&gt;</a:t>
            </a:r>
          </a:p>
          <a:p>
            <a:pPr>
              <a:buFontTx/>
              <a:buNone/>
            </a:pPr>
            <a:r>
              <a:rPr lang="en-US" sz="1600" smtClean="0">
                <a:latin typeface="Consolas" pitchFamily="49" charset="0"/>
                <a:cs typeface="Consolas" pitchFamily="49" charset="0"/>
              </a:rPr>
              <a:t>  &lt;/ol&gt;               </a:t>
            </a:r>
            <a:r>
              <a:rPr lang="en-US" sz="1600" smtClean="0">
                <a:solidFill>
                  <a:schemeClr val="accent2"/>
                </a:solidFill>
                <a:latin typeface="Consolas" pitchFamily="49" charset="0"/>
                <a:cs typeface="Consolas" pitchFamily="49" charset="0"/>
              </a:rPr>
              <a:t>&lt;!-- end-of-file implies &lt;/body&gt;&lt;/html&gt; --&gt;</a:t>
            </a:r>
          </a:p>
          <a:p>
            <a:pPr>
              <a:buFont typeface="Arial" charset="0"/>
              <a:buNone/>
            </a:pPr>
            <a:endParaRPr lang="en-US" smtClean="0">
              <a:latin typeface="Consolas" pitchFamily="49" charset="0"/>
              <a:cs typeface="Consolas" pitchFamily="49" charset="0"/>
            </a:endParaRPr>
          </a:p>
          <a:p>
            <a:pPr>
              <a:buFont typeface="Arial" charset="0"/>
              <a:buNone/>
            </a:pPr>
            <a:r>
              <a:rPr lang="en-US" smtClean="0">
                <a:latin typeface="Arial" charset="0"/>
                <a:cs typeface="Arial" charset="0"/>
              </a:rPr>
              <a:t>	Parsers were therefore specific to HTML</a:t>
            </a:r>
          </a:p>
          <a:p>
            <a:pPr lvl="1"/>
            <a:r>
              <a:rPr lang="en-US" smtClean="0">
                <a:latin typeface="Arial" charset="0"/>
                <a:cs typeface="Arial" charset="0"/>
              </a:rPr>
              <a:t>Results: ambiguities and inconsistencies</a:t>
            </a:r>
            <a:endParaRPr lang="en-US" sz="1400" smtClean="0">
              <a:solidFill>
                <a:schemeClr val="accent2"/>
              </a:solidFill>
              <a:latin typeface="Arial" charset="0"/>
              <a:cs typeface="Arial" charset="0"/>
            </a:endParaRPr>
          </a:p>
        </p:txBody>
      </p:sp>
      <p:sp>
        <p:nvSpPr>
          <p:cNvPr id="6758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smtClean="0">
                <a:latin typeface="Arial" charset="0"/>
                <a:cs typeface="Arial" charset="0"/>
              </a:rPr>
              <a:t>XML</a:t>
            </a:r>
          </a:p>
        </p:txBody>
      </p:sp>
      <p:sp>
        <p:nvSpPr>
          <p:cNvPr id="686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XHTML is an implementation of XML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XML defines a class of general-purpose </a:t>
            </a:r>
            <a:r>
              <a:rPr lang="en-US" i="1" smtClean="0">
                <a:latin typeface="Arial" charset="0"/>
                <a:cs typeface="Arial" charset="0"/>
              </a:rPr>
              <a:t>eXtensible Markup Languages</a:t>
            </a:r>
            <a:r>
              <a:rPr lang="en-US" smtClean="0">
                <a:latin typeface="Arial" charset="0"/>
                <a:cs typeface="Arial" charset="0"/>
              </a:rPr>
              <a:t> designed for sharing information between systems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same rules apply for any flavour of XML:</a:t>
            </a:r>
          </a:p>
          <a:p>
            <a:pPr lvl="1"/>
            <a:r>
              <a:rPr lang="en-US" smtClean="0">
                <a:latin typeface="Arial" charset="0"/>
                <a:cs typeface="Arial" charset="0"/>
              </a:rPr>
              <a:t>opening and closing tags must match and be nested</a:t>
            </a:r>
          </a:p>
        </p:txBody>
      </p:sp>
      <p:sp>
        <p:nvSpPr>
          <p:cNvPr id="6861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3.2.5.1</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696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next example shows how stacks may be used in parsing C++</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Those taking ECE 351 </a:t>
            </a:r>
            <a:r>
              <a:rPr lang="en-US" i="1" smtClean="0">
                <a:latin typeface="Arial" charset="0"/>
                <a:cs typeface="Arial" charset="0"/>
              </a:rPr>
              <a:t>Compilers</a:t>
            </a:r>
            <a:r>
              <a:rPr lang="en-US" smtClean="0">
                <a:latin typeface="Arial" charset="0"/>
                <a:cs typeface="Arial" charset="0"/>
              </a:rPr>
              <a:t> will use this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other students, it should help understand, in part:</a:t>
            </a:r>
          </a:p>
          <a:p>
            <a:pPr lvl="1"/>
            <a:r>
              <a:rPr lang="en-US" smtClean="0">
                <a:latin typeface="Arial" charset="0"/>
                <a:cs typeface="Arial" charset="0"/>
              </a:rPr>
              <a:t>how a compiler works, and</a:t>
            </a:r>
          </a:p>
          <a:p>
            <a:pPr lvl="1"/>
            <a:r>
              <a:rPr lang="en-US" smtClean="0">
                <a:latin typeface="Arial" charset="0"/>
                <a:cs typeface="Arial" charset="0"/>
              </a:rPr>
              <a:t>why programming languages have the structure they do</a:t>
            </a:r>
          </a:p>
        </p:txBody>
      </p:sp>
      <p:sp>
        <p:nvSpPr>
          <p:cNvPr id="6963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06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Like opening and closing tags, C++ parentheses, brackets, and braces must be similarly nested:</a:t>
            </a:r>
          </a:p>
          <a:p>
            <a:pPr>
              <a:buFont typeface="Arial" charset="0"/>
              <a:buNone/>
            </a:pPr>
            <a:endParaRPr lang="en-US" dirty="0" smtClean="0">
              <a:latin typeface="Arial" charset="0"/>
              <a:cs typeface="Arial" charset="0"/>
            </a:endParaRPr>
          </a:p>
          <a:p>
            <a:pPr lvl="2">
              <a:buFontTx/>
              <a:buNone/>
            </a:pPr>
            <a:r>
              <a:rPr lang="en-US" sz="2000" dirty="0" smtClean="0">
                <a:latin typeface="Consolas" pitchFamily="49" charset="0"/>
                <a:cs typeface="Consolas" pitchFamily="49" charset="0"/>
              </a:rPr>
              <a:t>void initialize</a:t>
            </a:r>
            <a:r>
              <a:rPr lang="en-US" sz="2000" b="1" dirty="0" smtClean="0">
                <a:solidFill>
                  <a:srgbClr val="00B0F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*array,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n </a:t>
            </a:r>
            <a:r>
              <a:rPr lang="en-US" sz="2000" dirty="0" smtClean="0">
                <a:solidFill>
                  <a:srgbClr val="FF000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b="1" dirty="0" smtClean="0">
                <a:solidFill>
                  <a:srgbClr val="00B0F0"/>
                </a:solidFill>
                <a:latin typeface="Consolas" pitchFamily="49" charset="0"/>
                <a:cs typeface="Consolas" pitchFamily="49" charset="0"/>
              </a:rPr>
              <a:t>{</a:t>
            </a:r>
          </a:p>
          <a:p>
            <a:pPr lvl="2">
              <a:buFontTx/>
              <a:buNone/>
            </a:pPr>
            <a:r>
              <a:rPr lang="en-US" sz="2000" dirty="0" smtClean="0">
                <a:latin typeface="Consolas" pitchFamily="49" charset="0"/>
                <a:cs typeface="Consolas" pitchFamily="49" charset="0"/>
              </a:rPr>
              <a:t>    for </a:t>
            </a:r>
            <a:r>
              <a:rPr lang="en-US" sz="2000" b="1" dirty="0" smtClean="0">
                <a:solidFill>
                  <a:srgbClr val="00B0F0"/>
                </a:solidFill>
                <a:latin typeface="Consolas" pitchFamily="49" charset="0"/>
                <a:cs typeface="Consolas" pitchFamily="49" charset="0"/>
              </a:rPr>
              <a: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int</a:t>
            </a:r>
            <a:r>
              <a:rPr lang="en-US" sz="2000" dirty="0" smtClean="0">
                <a:latin typeface="Consolas" pitchFamily="49" charset="0"/>
                <a:cs typeface="Consolas" pitchFamily="49" charset="0"/>
              </a:rPr>
              <a:t>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 0;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&lt; n; ++</a:t>
            </a:r>
            <a:r>
              <a:rPr lang="en-US" sz="2000" dirty="0" err="1" smtClean="0">
                <a:latin typeface="Consolas" pitchFamily="49" charset="0"/>
                <a:cs typeface="Consolas" pitchFamily="49" charset="0"/>
              </a:rPr>
              <a:t>i</a:t>
            </a:r>
            <a:r>
              <a:rPr lang="en-US" sz="2000" dirty="0" smtClean="0">
                <a:latin typeface="Consolas" pitchFamily="49" charset="0"/>
                <a:cs typeface="Consolas" pitchFamily="49" charset="0"/>
              </a:rPr>
              <a:t> </a:t>
            </a:r>
            <a:r>
              <a:rPr lang="en-US" sz="2000" dirty="0" smtClean="0">
                <a:solidFill>
                  <a:srgbClr val="FF0000"/>
                </a:solidFill>
                <a:latin typeface="Consolas" pitchFamily="49" charset="0"/>
                <a:cs typeface="Consolas" pitchFamily="49" charset="0"/>
              </a:rPr>
              <a:t>)</a:t>
            </a:r>
            <a:r>
              <a:rPr lang="en-US" sz="2000" dirty="0" smtClean="0">
                <a:solidFill>
                  <a:schemeClr val="accent2"/>
                </a:solidFill>
                <a:latin typeface="Consolas" pitchFamily="49" charset="0"/>
                <a:cs typeface="Consolas" pitchFamily="49" charset="0"/>
              </a:rPr>
              <a:t> </a:t>
            </a:r>
            <a:r>
              <a:rPr lang="en-US" sz="2000" b="1" dirty="0" smtClean="0">
                <a:solidFill>
                  <a:srgbClr val="00B0F0"/>
                </a:solidFill>
                <a:latin typeface="Consolas" pitchFamily="49" charset="0"/>
                <a:cs typeface="Consolas" pitchFamily="49" charset="0"/>
              </a:rPr>
              <a:t>{</a:t>
            </a:r>
          </a:p>
          <a:p>
            <a:pPr lvl="2">
              <a:buFontTx/>
              <a:buNone/>
            </a:pPr>
            <a:r>
              <a:rPr lang="en-US" sz="2000" dirty="0" smtClean="0">
                <a:latin typeface="Consolas" pitchFamily="49" charset="0"/>
                <a:cs typeface="Consolas" pitchFamily="49" charset="0"/>
              </a:rPr>
              <a:t>        array</a:t>
            </a:r>
            <a:r>
              <a:rPr lang="en-US" sz="2000" b="1" dirty="0" smtClean="0">
                <a:solidFill>
                  <a:srgbClr val="00B0F0"/>
                </a:solidFill>
                <a:latin typeface="Consolas" pitchFamily="49" charset="0"/>
                <a:cs typeface="Consolas" pitchFamily="49" charset="0"/>
              </a:rPr>
              <a:t>[</a:t>
            </a:r>
            <a:r>
              <a:rPr lang="en-US" sz="2000" dirty="0" err="1" smtClean="0">
                <a:latin typeface="Consolas" pitchFamily="49" charset="0"/>
                <a:cs typeface="Consolas" pitchFamily="49" charset="0"/>
              </a:rPr>
              <a:t>i</a:t>
            </a:r>
            <a:r>
              <a:rPr lang="en-US" sz="2000" dirty="0" smtClean="0">
                <a:solidFill>
                  <a:srgbClr val="FF0000"/>
                </a:solidFill>
                <a:latin typeface="Consolas" pitchFamily="49" charset="0"/>
                <a:cs typeface="Consolas" pitchFamily="49" charset="0"/>
              </a:rPr>
              <a:t>]</a:t>
            </a:r>
            <a:r>
              <a:rPr lang="en-US" sz="2000" dirty="0" smtClean="0">
                <a:latin typeface="Consolas" pitchFamily="49" charset="0"/>
                <a:cs typeface="Consolas" pitchFamily="49" charset="0"/>
              </a:rPr>
              <a:t> = 0;</a:t>
            </a:r>
          </a:p>
          <a:p>
            <a:pPr lvl="2">
              <a:buFontTx/>
              <a:buNone/>
            </a:pPr>
            <a:r>
              <a:rPr lang="en-US" sz="2000" dirty="0" smtClean="0">
                <a:solidFill>
                  <a:srgbClr val="FF0000"/>
                </a:solidFill>
                <a:latin typeface="Consolas" pitchFamily="49" charset="0"/>
                <a:cs typeface="Consolas" pitchFamily="49" charset="0"/>
              </a:rPr>
              <a:t>    }</a:t>
            </a:r>
          </a:p>
          <a:p>
            <a:pPr lvl="2">
              <a:buFontTx/>
              <a:buNone/>
            </a:pPr>
            <a:r>
              <a:rPr lang="en-US" sz="2000" dirty="0" smtClean="0">
                <a:solidFill>
                  <a:srgbClr val="FF0000"/>
                </a:solidFill>
                <a:latin typeface="Consolas" pitchFamily="49" charset="0"/>
                <a:cs typeface="Consolas" pitchFamily="49" charset="0"/>
              </a:rPr>
              <a:t>}</a:t>
            </a:r>
          </a:p>
        </p:txBody>
      </p:sp>
      <p:pic>
        <p:nvPicPr>
          <p:cNvPr id="70660" name="Picture 4"/>
          <p:cNvPicPr>
            <a:picLocks noChangeAspect="1" noChangeArrowheads="1"/>
          </p:cNvPicPr>
          <p:nvPr/>
        </p:nvPicPr>
        <p:blipFill>
          <a:blip r:embed="rId3" cstate="print"/>
          <a:srcRect/>
          <a:stretch>
            <a:fillRect/>
          </a:stretch>
        </p:blipFill>
        <p:spPr bwMode="auto">
          <a:xfrm>
            <a:off x="4356100" y="4581525"/>
            <a:ext cx="2857500" cy="857250"/>
          </a:xfrm>
          <a:prstGeom prst="rect">
            <a:avLst/>
          </a:prstGeom>
          <a:noFill/>
          <a:ln w="9525">
            <a:noFill/>
            <a:miter lim="800000"/>
            <a:headEnd/>
            <a:tailEnd/>
          </a:ln>
        </p:spPr>
      </p:pic>
      <p:sp>
        <p:nvSpPr>
          <p:cNvPr id="5" name="TextBox 4"/>
          <p:cNvSpPr txBox="1"/>
          <p:nvPr/>
        </p:nvSpPr>
        <p:spPr>
          <a:xfrm>
            <a:off x="5283200" y="5445125"/>
            <a:ext cx="1785938" cy="307975"/>
          </a:xfrm>
          <a:prstGeom prst="rect">
            <a:avLst/>
          </a:prstGeom>
          <a:noFill/>
        </p:spPr>
        <p:txBody>
          <a:bodyPr wrap="none">
            <a:spAutoFit/>
          </a:bodyPr>
          <a:lstStyle/>
          <a:p>
            <a:pPr>
              <a:defRPr/>
            </a:pPr>
            <a:r>
              <a:rPr lang="en-CA" sz="1400" dirty="0">
                <a:solidFill>
                  <a:schemeClr val="tx1">
                    <a:lumMod val="50000"/>
                    <a:lumOff val="50000"/>
                  </a:schemeClr>
                </a:solidFill>
              </a:rPr>
              <a:t>http://xkcd.com/859/</a:t>
            </a:r>
          </a:p>
        </p:txBody>
      </p:sp>
      <p:sp>
        <p:nvSpPr>
          <p:cNvPr id="70662"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16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C++, the errors are similar to that for XHTML, however:</a:t>
            </a:r>
          </a:p>
          <a:p>
            <a:pPr lvl="1"/>
            <a:r>
              <a:rPr lang="en-US" dirty="0" smtClean="0">
                <a:latin typeface="Arial" charset="0"/>
                <a:cs typeface="Arial" charset="0"/>
              </a:rPr>
              <a:t>many XHTML parsers usually attempt to “correct” errors (e.g., insert missing tags)</a:t>
            </a:r>
          </a:p>
          <a:p>
            <a:pPr lvl="1"/>
            <a:r>
              <a:rPr lang="en-US" dirty="0" smtClean="0">
                <a:latin typeface="Arial" charset="0"/>
                <a:cs typeface="Arial" charset="0"/>
              </a:rPr>
              <a:t>C++ compilers will simply issue a parse error:</a:t>
            </a:r>
          </a:p>
          <a:p>
            <a:pPr lvl="3">
              <a:buFontTx/>
              <a:buNone/>
            </a:pPr>
            <a:r>
              <a:rPr lang="en-US" b="1" dirty="0" smtClean="0">
                <a:solidFill>
                  <a:srgbClr val="808080"/>
                </a:solidFill>
                <a:latin typeface="Courier New" pitchFamily="49" charset="0"/>
                <a:cs typeface="Arial" charset="0"/>
              </a:rPr>
              <a:t>{eceunix:1}</a:t>
            </a:r>
            <a:r>
              <a:rPr lang="en-US" b="1" dirty="0" smtClean="0">
                <a:latin typeface="Courier New" pitchFamily="49" charset="0"/>
                <a:cs typeface="Arial" charset="0"/>
              </a:rPr>
              <a:t> cat example1.cpp </a:t>
            </a:r>
          </a:p>
          <a:p>
            <a:pPr lvl="3">
              <a:buFontTx/>
              <a:buNone/>
            </a:pPr>
            <a:r>
              <a:rPr lang="en-US" b="1" dirty="0" smtClean="0">
                <a:latin typeface="Courier New" pitchFamily="49" charset="0"/>
                <a:cs typeface="Arial" charset="0"/>
              </a:rPr>
              <a:t>#include &lt;vector&gt;</a:t>
            </a:r>
          </a:p>
          <a:p>
            <a:pPr lvl="3">
              <a:buFontTx/>
              <a:buNone/>
            </a:pPr>
            <a:r>
              <a:rPr lang="en-US" b="1" dirty="0" err="1" smtClean="0">
                <a:latin typeface="Courier New" pitchFamily="49" charset="0"/>
                <a:cs typeface="Arial" charset="0"/>
              </a:rPr>
              <a:t>int</a:t>
            </a:r>
            <a:r>
              <a:rPr lang="en-US" b="1" dirty="0" smtClean="0">
                <a:latin typeface="Courier New" pitchFamily="49" charset="0"/>
                <a:cs typeface="Arial" charset="0"/>
              </a:rPr>
              <a:t> main() {</a:t>
            </a:r>
          </a:p>
          <a:p>
            <a:pPr lvl="3">
              <a:buFontTx/>
              <a:buNone/>
            </a:pPr>
            <a:r>
              <a:rPr lang="en-US" b="1" dirty="0" smtClean="0">
                <a:latin typeface="Courier New" pitchFamily="49" charset="0"/>
                <a:cs typeface="Arial" charset="0"/>
              </a:rPr>
              <a:t>        </a:t>
            </a:r>
            <a:r>
              <a:rPr lang="en-US" b="1" dirty="0" err="1" smtClean="0">
                <a:latin typeface="Courier New" pitchFamily="49" charset="0"/>
                <a:cs typeface="Arial" charset="0"/>
              </a:rPr>
              <a:t>std</a:t>
            </a:r>
            <a:r>
              <a:rPr lang="en-US" b="1" dirty="0" smtClean="0">
                <a:latin typeface="Courier New" pitchFamily="49" charset="0"/>
                <a:cs typeface="Arial" charset="0"/>
              </a:rPr>
              <a:t>::vector&lt;</a:t>
            </a:r>
            <a:r>
              <a:rPr lang="en-US" b="1" dirty="0" err="1" smtClean="0">
                <a:latin typeface="Courier New" pitchFamily="49" charset="0"/>
                <a:cs typeface="Arial" charset="0"/>
              </a:rPr>
              <a:t>int</a:t>
            </a:r>
            <a:r>
              <a:rPr lang="en-US" b="1" dirty="0" smtClean="0">
                <a:latin typeface="Courier New" pitchFamily="49" charset="0"/>
                <a:cs typeface="Arial" charset="0"/>
              </a:rPr>
              <a:t>&gt; v(100</a:t>
            </a:r>
            <a:r>
              <a:rPr lang="en-US" b="1" dirty="0" smtClean="0">
                <a:solidFill>
                  <a:srgbClr val="D20000"/>
                </a:solidFill>
                <a:latin typeface="Courier New" pitchFamily="49" charset="0"/>
                <a:cs typeface="Arial" charset="0"/>
              </a:rPr>
              <a:t>]</a:t>
            </a:r>
            <a:r>
              <a:rPr lang="en-US" b="1" dirty="0" smtClean="0">
                <a:latin typeface="Courier New" pitchFamily="49" charset="0"/>
                <a:cs typeface="Arial" charset="0"/>
              </a:rPr>
              <a:t>;</a:t>
            </a:r>
          </a:p>
          <a:p>
            <a:pPr lvl="3">
              <a:buFontTx/>
              <a:buNone/>
            </a:pPr>
            <a:r>
              <a:rPr lang="en-US" b="1" dirty="0" smtClean="0">
                <a:latin typeface="Courier New" pitchFamily="49" charset="0"/>
                <a:cs typeface="Arial" charset="0"/>
              </a:rPr>
              <a:t>        return 0;</a:t>
            </a:r>
          </a:p>
          <a:p>
            <a:pPr lvl="3">
              <a:buFontTx/>
              <a:buNone/>
            </a:pPr>
            <a:r>
              <a:rPr lang="en-US" b="1" dirty="0" smtClean="0">
                <a:latin typeface="Courier New" pitchFamily="49" charset="0"/>
                <a:cs typeface="Arial" charset="0"/>
              </a:rPr>
              <a:t>}</a:t>
            </a:r>
          </a:p>
          <a:p>
            <a:pPr lvl="3">
              <a:buFontTx/>
              <a:buNone/>
            </a:pPr>
            <a:endParaRPr lang="en-US" b="1" dirty="0" smtClean="0">
              <a:solidFill>
                <a:srgbClr val="808080"/>
              </a:solidFill>
              <a:latin typeface="Courier New" pitchFamily="49" charset="0"/>
              <a:cs typeface="Arial" charset="0"/>
            </a:endParaRPr>
          </a:p>
          <a:p>
            <a:pPr lvl="3">
              <a:buFontTx/>
              <a:buNone/>
            </a:pPr>
            <a:r>
              <a:rPr lang="en-US" b="1" dirty="0" smtClean="0">
                <a:solidFill>
                  <a:srgbClr val="808080"/>
                </a:solidFill>
                <a:latin typeface="Courier New" pitchFamily="49" charset="0"/>
                <a:cs typeface="Arial" charset="0"/>
              </a:rPr>
              <a:t>{eceunix:2}</a:t>
            </a:r>
            <a:r>
              <a:rPr lang="en-US" b="1" dirty="0" smtClean="0">
                <a:latin typeface="Courier New" pitchFamily="49" charset="0"/>
                <a:cs typeface="Arial" charset="0"/>
              </a:rPr>
              <a:t> g++ example1.cpp</a:t>
            </a:r>
          </a:p>
          <a:p>
            <a:pPr lvl="3">
              <a:buFontTx/>
              <a:buNone/>
            </a:pPr>
            <a:r>
              <a:rPr lang="en-US" b="1" dirty="0" smtClean="0">
                <a:latin typeface="Courier New" pitchFamily="49" charset="0"/>
                <a:cs typeface="Arial" charset="0"/>
              </a:rPr>
              <a:t>example1.cpp: In function '</a:t>
            </a:r>
            <a:r>
              <a:rPr lang="en-US" b="1" dirty="0" err="1" smtClean="0">
                <a:latin typeface="Courier New" pitchFamily="49" charset="0"/>
                <a:cs typeface="Arial" charset="0"/>
              </a:rPr>
              <a:t>int</a:t>
            </a:r>
            <a:r>
              <a:rPr lang="en-US" b="1" dirty="0" smtClean="0">
                <a:latin typeface="Courier New" pitchFamily="49" charset="0"/>
                <a:cs typeface="Arial" charset="0"/>
              </a:rPr>
              <a:t> main()':</a:t>
            </a:r>
          </a:p>
          <a:p>
            <a:pPr lvl="3">
              <a:buFontTx/>
              <a:buNone/>
            </a:pPr>
            <a:r>
              <a:rPr lang="en-US" b="1" dirty="0" smtClean="0">
                <a:latin typeface="Courier New" pitchFamily="49" charset="0"/>
                <a:cs typeface="Arial" charset="0"/>
              </a:rPr>
              <a:t>example1.cpp:3: error: expected ')' before ']' token</a:t>
            </a:r>
          </a:p>
        </p:txBody>
      </p:sp>
      <p:sp>
        <p:nvSpPr>
          <p:cNvPr id="7168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extLst>
      <p:ext uri="{BB962C8B-B14F-4D97-AF65-F5344CB8AC3E}">
        <p14:creationId xmlns:p14="http://schemas.microsoft.com/office/powerpoint/2010/main" val="150041825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smtClean="0">
                <a:latin typeface="Arial" charset="0"/>
                <a:cs typeface="Arial" charset="0"/>
              </a:rPr>
              <a:t>Parsing C++</a:t>
            </a:r>
          </a:p>
        </p:txBody>
      </p:sp>
      <p:sp>
        <p:nvSpPr>
          <p:cNvPr id="716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C++, the errors are similar to that for XHTML, however:</a:t>
            </a:r>
          </a:p>
          <a:p>
            <a:pPr lvl="1"/>
            <a:r>
              <a:rPr lang="en-US" dirty="0" smtClean="0">
                <a:latin typeface="Arial" charset="0"/>
                <a:cs typeface="Arial" charset="0"/>
              </a:rPr>
              <a:t>many XHTML parsers usually attempt to “correct” errors (</a:t>
            </a:r>
            <a:r>
              <a:rPr lang="en-US" i="1" dirty="0" smtClean="0">
                <a:latin typeface="Arial" charset="0"/>
                <a:cs typeface="Arial" charset="0"/>
              </a:rPr>
              <a:t>e</a:t>
            </a:r>
            <a:r>
              <a:rPr lang="en-US" dirty="0" smtClean="0">
                <a:latin typeface="Arial" charset="0"/>
                <a:cs typeface="Arial" charset="0"/>
              </a:rPr>
              <a:t>.</a:t>
            </a:r>
            <a:r>
              <a:rPr lang="en-US" i="1" dirty="0" smtClean="0">
                <a:latin typeface="Arial" charset="0"/>
                <a:cs typeface="Arial" charset="0"/>
              </a:rPr>
              <a:t>g</a:t>
            </a:r>
            <a:r>
              <a:rPr lang="en-US" dirty="0" smtClean="0">
                <a:latin typeface="Arial" charset="0"/>
                <a:cs typeface="Arial" charset="0"/>
              </a:rPr>
              <a:t>., insert missing tags)</a:t>
            </a:r>
          </a:p>
          <a:p>
            <a:pPr lvl="1"/>
            <a:r>
              <a:rPr lang="en-US" dirty="0" smtClean="0">
                <a:latin typeface="Arial" charset="0"/>
                <a:cs typeface="Arial" charset="0"/>
              </a:rPr>
              <a:t>C++ compilers will simply issue a parse error:</a:t>
            </a:r>
          </a:p>
          <a:p>
            <a:pPr lvl="3">
              <a:buFontTx/>
              <a:buNone/>
            </a:pPr>
            <a:r>
              <a:rPr lang="en-US" b="1" dirty="0" smtClean="0">
                <a:solidFill>
                  <a:srgbClr val="808080"/>
                </a:solidFill>
                <a:latin typeface="Courier New" pitchFamily="49" charset="0"/>
                <a:cs typeface="Arial" charset="0"/>
              </a:rPr>
              <a:t>{eceunix:1}</a:t>
            </a:r>
            <a:r>
              <a:rPr lang="en-US" b="1" dirty="0" smtClean="0">
                <a:latin typeface="Courier New" pitchFamily="49" charset="0"/>
                <a:cs typeface="Arial" charset="0"/>
              </a:rPr>
              <a:t> cat example2.cpp </a:t>
            </a:r>
          </a:p>
          <a:p>
            <a:pPr lvl="3">
              <a:buFontTx/>
              <a:buNone/>
            </a:pPr>
            <a:r>
              <a:rPr lang="en-US" b="1" dirty="0" smtClean="0">
                <a:latin typeface="Courier New" pitchFamily="49" charset="0"/>
                <a:cs typeface="Arial" charset="0"/>
              </a:rPr>
              <a:t>#include &lt;vector&gt;</a:t>
            </a:r>
          </a:p>
          <a:p>
            <a:pPr lvl="3">
              <a:buFontTx/>
              <a:buNone/>
            </a:pPr>
            <a:r>
              <a:rPr lang="en-US" b="1" dirty="0" err="1" smtClean="0">
                <a:latin typeface="Courier New" pitchFamily="49" charset="0"/>
                <a:cs typeface="Arial" charset="0"/>
              </a:rPr>
              <a:t>int</a:t>
            </a:r>
            <a:r>
              <a:rPr lang="en-US" b="1" dirty="0" smtClean="0">
                <a:latin typeface="Courier New" pitchFamily="49" charset="0"/>
                <a:cs typeface="Arial" charset="0"/>
              </a:rPr>
              <a:t> main() {</a:t>
            </a:r>
          </a:p>
          <a:p>
            <a:pPr lvl="3">
              <a:buFontTx/>
              <a:buNone/>
            </a:pPr>
            <a:r>
              <a:rPr lang="en-US" b="1" dirty="0" smtClean="0">
                <a:latin typeface="Courier New" pitchFamily="49" charset="0"/>
                <a:cs typeface="Arial" charset="0"/>
              </a:rPr>
              <a:t>        std::vector&lt;</a:t>
            </a:r>
            <a:r>
              <a:rPr lang="en-US" b="1" dirty="0" err="1" smtClean="0">
                <a:latin typeface="Courier New" pitchFamily="49" charset="0"/>
                <a:cs typeface="Arial" charset="0"/>
              </a:rPr>
              <a:t>int</a:t>
            </a:r>
            <a:r>
              <a:rPr lang="en-US" b="1" dirty="0" smtClean="0">
                <a:latin typeface="Courier New" pitchFamily="49" charset="0"/>
                <a:cs typeface="Arial" charset="0"/>
              </a:rPr>
              <a:t>&gt; v(100);</a:t>
            </a:r>
          </a:p>
          <a:p>
            <a:pPr lvl="3">
              <a:buFontTx/>
              <a:buNone/>
            </a:pPr>
            <a:r>
              <a:rPr lang="en-US" b="1" dirty="0">
                <a:latin typeface="Courier New" pitchFamily="49" charset="0"/>
                <a:cs typeface="Arial" charset="0"/>
              </a:rPr>
              <a:t> </a:t>
            </a:r>
            <a:r>
              <a:rPr lang="en-US" b="1" dirty="0" smtClean="0">
                <a:latin typeface="Courier New" pitchFamily="49" charset="0"/>
                <a:cs typeface="Arial" charset="0"/>
              </a:rPr>
              <a:t>       v[0] = 3</a:t>
            </a:r>
            <a:r>
              <a:rPr lang="en-US" b="1" dirty="0" smtClean="0">
                <a:solidFill>
                  <a:srgbClr val="D20000"/>
                </a:solidFill>
                <a:latin typeface="Courier New" pitchFamily="49" charset="0"/>
                <a:cs typeface="Arial" charset="0"/>
              </a:rPr>
              <a:t>]</a:t>
            </a:r>
            <a:r>
              <a:rPr lang="en-US" b="1" dirty="0" smtClean="0">
                <a:latin typeface="Courier New" pitchFamily="49" charset="0"/>
                <a:cs typeface="Arial" charset="0"/>
              </a:rPr>
              <a:t>;</a:t>
            </a:r>
          </a:p>
          <a:p>
            <a:pPr lvl="3">
              <a:buFontTx/>
              <a:buNone/>
            </a:pPr>
            <a:r>
              <a:rPr lang="en-US" b="1" dirty="0" smtClean="0">
                <a:latin typeface="Courier New" pitchFamily="49" charset="0"/>
                <a:cs typeface="Arial" charset="0"/>
              </a:rPr>
              <a:t>        return 0;</a:t>
            </a:r>
          </a:p>
          <a:p>
            <a:pPr lvl="3">
              <a:buFontTx/>
              <a:buNone/>
            </a:pPr>
            <a:r>
              <a:rPr lang="en-US" b="1" dirty="0" smtClean="0">
                <a:latin typeface="Courier New" pitchFamily="49" charset="0"/>
                <a:cs typeface="Arial" charset="0"/>
              </a:rPr>
              <a:t>}</a:t>
            </a:r>
          </a:p>
          <a:p>
            <a:pPr lvl="3">
              <a:buFontTx/>
              <a:buNone/>
            </a:pPr>
            <a:r>
              <a:rPr lang="en-US" b="1" dirty="0" smtClean="0">
                <a:solidFill>
                  <a:srgbClr val="808080"/>
                </a:solidFill>
                <a:latin typeface="Courier New" pitchFamily="49" charset="0"/>
                <a:cs typeface="Arial" charset="0"/>
              </a:rPr>
              <a:t>{eceunix:2}</a:t>
            </a:r>
            <a:r>
              <a:rPr lang="en-US" b="1" dirty="0" smtClean="0">
                <a:latin typeface="Courier New" pitchFamily="49" charset="0"/>
                <a:cs typeface="Arial" charset="0"/>
              </a:rPr>
              <a:t> g++ example2.cpp</a:t>
            </a:r>
          </a:p>
          <a:p>
            <a:pPr lvl="3">
              <a:buFontTx/>
              <a:buNone/>
            </a:pPr>
            <a:r>
              <a:rPr lang="en-CA" b="1" dirty="0" smtClean="0">
                <a:latin typeface="Courier New" pitchFamily="49" charset="0"/>
                <a:cs typeface="Arial" charset="0"/>
              </a:rPr>
              <a:t>example2.cpp</a:t>
            </a:r>
            <a:r>
              <a:rPr lang="en-CA" b="1" dirty="0">
                <a:latin typeface="Courier New" pitchFamily="49" charset="0"/>
                <a:cs typeface="Arial" charset="0"/>
              </a:rPr>
              <a:t>: In function </a:t>
            </a:r>
            <a:r>
              <a:rPr lang="en-CA" b="1" dirty="0" smtClean="0">
                <a:latin typeface="Courier New" pitchFamily="49" charset="0"/>
                <a:cs typeface="Arial" charset="0"/>
              </a:rPr>
              <a:t>'</a:t>
            </a:r>
            <a:r>
              <a:rPr lang="en-CA" b="1" dirty="0" err="1" smtClean="0">
                <a:latin typeface="Courier New" pitchFamily="49" charset="0"/>
                <a:cs typeface="Arial" charset="0"/>
              </a:rPr>
              <a:t>int</a:t>
            </a:r>
            <a:r>
              <a:rPr lang="en-CA" b="1" dirty="0" smtClean="0">
                <a:latin typeface="Courier New" pitchFamily="49" charset="0"/>
                <a:cs typeface="Arial" charset="0"/>
              </a:rPr>
              <a:t> </a:t>
            </a:r>
            <a:r>
              <a:rPr lang="en-CA" b="1" dirty="0">
                <a:latin typeface="Courier New" pitchFamily="49" charset="0"/>
                <a:cs typeface="Arial" charset="0"/>
              </a:rPr>
              <a:t>main</a:t>
            </a:r>
            <a:r>
              <a:rPr lang="en-CA" b="1" dirty="0" smtClean="0">
                <a:latin typeface="Courier New" pitchFamily="49" charset="0"/>
                <a:cs typeface="Arial" charset="0"/>
              </a:rPr>
              <a:t>()':</a:t>
            </a:r>
            <a:endParaRPr lang="en-CA" b="1" dirty="0">
              <a:latin typeface="Courier New" pitchFamily="49" charset="0"/>
              <a:cs typeface="Arial" charset="0"/>
            </a:endParaRPr>
          </a:p>
          <a:p>
            <a:pPr lvl="3">
              <a:buFontTx/>
              <a:buNone/>
            </a:pPr>
            <a:r>
              <a:rPr lang="en-CA" b="1" dirty="0" smtClean="0">
                <a:latin typeface="Courier New" pitchFamily="49" charset="0"/>
                <a:cs typeface="Arial" charset="0"/>
              </a:rPr>
              <a:t>example2.cpp:4</a:t>
            </a:r>
            <a:r>
              <a:rPr lang="en-CA" b="1" dirty="0">
                <a:latin typeface="Courier New" pitchFamily="49" charset="0"/>
                <a:cs typeface="Arial" charset="0"/>
              </a:rPr>
              <a:t>: error: expected </a:t>
            </a:r>
            <a:r>
              <a:rPr lang="en-CA" b="1" dirty="0" smtClean="0">
                <a:latin typeface="Courier New" pitchFamily="49" charset="0"/>
                <a:cs typeface="Arial" charset="0"/>
              </a:rPr>
              <a:t>';' </a:t>
            </a:r>
            <a:r>
              <a:rPr lang="en-CA" b="1" dirty="0">
                <a:latin typeface="Courier New" pitchFamily="49" charset="0"/>
                <a:cs typeface="Arial" charset="0"/>
              </a:rPr>
              <a:t>before </a:t>
            </a:r>
            <a:r>
              <a:rPr lang="en-CA" b="1" dirty="0" smtClean="0">
                <a:latin typeface="Courier New" pitchFamily="49" charset="0"/>
                <a:cs typeface="Arial" charset="0"/>
              </a:rPr>
              <a:t>']' </a:t>
            </a:r>
            <a:r>
              <a:rPr lang="en-CA" b="1" dirty="0">
                <a:latin typeface="Courier New" pitchFamily="49" charset="0"/>
                <a:cs typeface="Arial" charset="0"/>
              </a:rPr>
              <a:t>token</a:t>
            </a:r>
          </a:p>
          <a:p>
            <a:pPr lvl="3">
              <a:buFontTx/>
              <a:buNone/>
            </a:pPr>
            <a:endParaRPr lang="en-US" b="1" dirty="0" smtClean="0">
              <a:latin typeface="Courier New" pitchFamily="49" charset="0"/>
              <a:cs typeface="Arial" charset="0"/>
            </a:endParaRPr>
          </a:p>
        </p:txBody>
      </p:sp>
      <p:sp>
        <p:nvSpPr>
          <p:cNvPr id="7168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3.2.5.2</a:t>
            </a:r>
          </a:p>
        </p:txBody>
      </p:sp>
    </p:spTree>
    <p:extLst>
      <p:ext uri="{BB962C8B-B14F-4D97-AF65-F5344CB8AC3E}">
        <p14:creationId xmlns:p14="http://schemas.microsoft.com/office/powerpoint/2010/main" val="3350872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smtClean="0">
                <a:latin typeface="Arial" charset="0"/>
                <a:cs typeface="Arial" charset="0"/>
              </a:rPr>
              <a:t>Implementations</a:t>
            </a:r>
          </a:p>
        </p:txBody>
      </p:sp>
      <p:sp>
        <p:nvSpPr>
          <p:cNvPr id="174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look at two implementations of stacks: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optimal asymptotic run time of any algorithm is </a:t>
            </a:r>
            <a:r>
              <a:rPr lang="en-CA" b="1" smtClean="0">
                <a:latin typeface="Symbol" pitchFamily="18" charset="2"/>
                <a:cs typeface="Times New Roman" pitchFamily="18" charset="0"/>
              </a:rPr>
              <a:t>Q</a:t>
            </a:r>
            <a:r>
              <a:rPr lang="en-US" smtClean="0">
                <a:latin typeface="Times New Roman" pitchFamily="18" charset="0"/>
                <a:cs typeface="Arial" charset="0"/>
              </a:rPr>
              <a:t>(1)</a:t>
            </a:r>
            <a:r>
              <a:rPr lang="en-US" smtClean="0">
                <a:latin typeface="Arial" charset="0"/>
                <a:cs typeface="Arial" charset="0"/>
              </a:rPr>
              <a:t> </a:t>
            </a:r>
          </a:p>
          <a:p>
            <a:pPr lvl="1"/>
            <a:r>
              <a:rPr lang="en-CA" smtClean="0">
                <a:latin typeface="Arial" charset="0"/>
                <a:cs typeface="Arial" charset="0"/>
              </a:rPr>
              <a:t>The run time of the algorithm is independent of the number of objects being stored in the container</a:t>
            </a:r>
          </a:p>
          <a:p>
            <a:pPr lvl="1"/>
            <a:r>
              <a:rPr lang="en-CA" smtClean="0">
                <a:latin typeface="Arial" charset="0"/>
                <a:cs typeface="Arial" charset="0"/>
              </a:rPr>
              <a:t>We will always attempt to achieve this lower bound</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look at</a:t>
            </a:r>
          </a:p>
          <a:p>
            <a:pPr lvl="1"/>
            <a:r>
              <a:rPr lang="en-US" smtClean="0">
                <a:latin typeface="Arial" charset="0"/>
                <a:cs typeface="Arial" charset="0"/>
              </a:rPr>
              <a:t>Singly linked lists</a:t>
            </a:r>
          </a:p>
          <a:p>
            <a:pPr lvl="1"/>
            <a:r>
              <a:rPr lang="en-US" smtClean="0">
                <a:latin typeface="Arial" charset="0"/>
                <a:cs typeface="Arial" charset="0"/>
              </a:rPr>
              <a:t>One-ended arrays</a:t>
            </a:r>
          </a:p>
        </p:txBody>
      </p:sp>
      <p:sp>
        <p:nvSpPr>
          <p:cNvPr id="17412"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3.2.3</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270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next example discusses function calls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ECE 222 </a:t>
            </a:r>
            <a:r>
              <a:rPr lang="en-US" i="1" smtClean="0">
                <a:latin typeface="Arial" charset="0"/>
                <a:cs typeface="Arial" charset="0"/>
              </a:rPr>
              <a:t>Digital Computers</a:t>
            </a:r>
            <a:r>
              <a:rPr lang="en-US" smtClean="0">
                <a:latin typeface="Arial" charset="0"/>
                <a:cs typeface="Arial" charset="0"/>
              </a:rPr>
              <a:t>, you will see how stacks are implemented in hardware on all CPUs to facilitate function calling</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simple features of a stack indicate why almost all programming languages are based on function calls</a:t>
            </a:r>
          </a:p>
        </p:txBody>
      </p:sp>
      <p:sp>
        <p:nvSpPr>
          <p:cNvPr id="7270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37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Function calls are similar to problem solving presented earlier:</a:t>
            </a:r>
          </a:p>
          <a:p>
            <a:pPr lvl="1"/>
            <a:r>
              <a:rPr lang="en-US" smtClean="0">
                <a:latin typeface="Arial" charset="0"/>
                <a:cs typeface="Arial" charset="0"/>
              </a:rPr>
              <a:t>you write a function to solve a problem</a:t>
            </a:r>
          </a:p>
          <a:p>
            <a:pPr lvl="1"/>
            <a:r>
              <a:rPr lang="en-US" smtClean="0">
                <a:latin typeface="Arial" charset="0"/>
                <a:cs typeface="Arial" charset="0"/>
              </a:rPr>
              <a:t>the function may require sub-problems to be solved, hence, it may call another function</a:t>
            </a:r>
          </a:p>
          <a:p>
            <a:pPr lvl="1"/>
            <a:r>
              <a:rPr lang="en-US" smtClean="0">
                <a:latin typeface="Arial" charset="0"/>
                <a:cs typeface="Arial" charset="0"/>
              </a:rPr>
              <a:t>once a function is finished, it returns to the function which called it</a:t>
            </a:r>
          </a:p>
        </p:txBody>
      </p:sp>
      <p:sp>
        <p:nvSpPr>
          <p:cNvPr id="7373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smtClean="0">
                <a:latin typeface="Arial" charset="0"/>
                <a:cs typeface="Arial" charset="0"/>
              </a:rPr>
              <a:t>Function Calls</a:t>
            </a:r>
          </a:p>
        </p:txBody>
      </p:sp>
      <p:sp>
        <p:nvSpPr>
          <p:cNvPr id="747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You will notice that the when a function returns, execution and the return value is passed back to the last function which was called</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is again, the last-in—first-out property</a:t>
            </a:r>
          </a:p>
          <a:p>
            <a:pPr lvl="1"/>
            <a:r>
              <a:rPr lang="en-US" smtClean="0">
                <a:latin typeface="Arial" charset="0"/>
                <a:cs typeface="Arial" charset="0"/>
              </a:rPr>
              <a:t>Covered in much greater detail in ECE 222</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Today’s CPUs have hardware specifically designed to facilitate function calling</a:t>
            </a:r>
          </a:p>
        </p:txBody>
      </p:sp>
      <p:sp>
        <p:nvSpPr>
          <p:cNvPr id="7475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3.2.5.3</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57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Normally, mathematics is written using what we call </a:t>
            </a:r>
            <a:r>
              <a:rPr lang="en-US" i="1" smtClean="0">
                <a:latin typeface="Arial" charset="0"/>
                <a:cs typeface="Arial" charset="0"/>
              </a:rPr>
              <a:t>in-fix</a:t>
            </a:r>
            <a:r>
              <a:rPr lang="en-US" smtClean="0">
                <a:latin typeface="Arial" charset="0"/>
                <a:cs typeface="Arial" charset="0"/>
              </a:rPr>
              <a:t> notation:</a:t>
            </a:r>
          </a:p>
          <a:p>
            <a:pPr lvl="1">
              <a:buFontTx/>
              <a:buNone/>
            </a:pPr>
            <a:r>
              <a:rPr lang="en-US" smtClean="0">
                <a:latin typeface="Arial" charset="0"/>
                <a:cs typeface="Arial" charset="0"/>
              </a:rPr>
              <a:t>				</a:t>
            </a:r>
            <a:r>
              <a:rPr lang="en-US" smtClean="0">
                <a:latin typeface="Times New Roman" pitchFamily="18" charset="0"/>
                <a:cs typeface="Arial" charset="0"/>
              </a:rPr>
              <a:t>(3 + 4) × 5 – 6</a:t>
            </a:r>
          </a:p>
          <a:p>
            <a:pPr>
              <a:buFont typeface="Arial" charset="0"/>
              <a:buNone/>
            </a:pPr>
            <a:r>
              <a:rPr lang="en-US" smtClean="0">
                <a:latin typeface="Arial" charset="0"/>
                <a:cs typeface="Arial" charset="0"/>
              </a:rPr>
              <a:t>	The operator is placed between to operands</a:t>
            </a:r>
          </a:p>
          <a:p>
            <a:pPr>
              <a:buFont typeface="Arial" charset="0"/>
              <a:buNone/>
            </a:pPr>
            <a:r>
              <a:rPr lang="en-US" smtClean="0">
                <a:latin typeface="Arial" charset="0"/>
                <a:cs typeface="Arial" charset="0"/>
              </a:rPr>
              <a:t/>
            </a:r>
            <a:br>
              <a:rPr lang="en-US" smtClean="0">
                <a:latin typeface="Arial" charset="0"/>
                <a:cs typeface="Arial" charset="0"/>
              </a:rPr>
            </a:br>
            <a:r>
              <a:rPr lang="en-US" smtClean="0">
                <a:latin typeface="Arial" charset="0"/>
                <a:cs typeface="Arial" charset="0"/>
              </a:rPr>
              <a:t>One weakness:  parentheses are required</a:t>
            </a:r>
          </a:p>
          <a:p>
            <a:pPr lvl="1">
              <a:buFontTx/>
              <a:buNone/>
            </a:pPr>
            <a:r>
              <a:rPr lang="en-US" sz="2400" smtClean="0">
                <a:latin typeface="Arial" charset="0"/>
                <a:cs typeface="Arial" charset="0"/>
              </a:rPr>
              <a:t>			        </a:t>
            </a:r>
            <a:r>
              <a:rPr lang="en-US" sz="2400" smtClean="0">
                <a:latin typeface="Times New Roman" pitchFamily="18" charset="0"/>
                <a:cs typeface="Arial" charset="0"/>
              </a:rPr>
              <a:t>(3 + 4) ×  5 – 6	=  29</a:t>
            </a:r>
          </a:p>
          <a:p>
            <a:pPr lvl="1">
              <a:buFontTx/>
              <a:buNone/>
            </a:pPr>
            <a:r>
              <a:rPr lang="en-US" sz="2400" smtClean="0">
                <a:latin typeface="Arial" charset="0"/>
                <a:cs typeface="Arial" charset="0"/>
              </a:rPr>
              <a:t>			</a:t>
            </a:r>
            <a:r>
              <a:rPr lang="en-US" sz="2400" smtClean="0">
                <a:latin typeface="Times New Roman" pitchFamily="18" charset="0"/>
                <a:cs typeface="Arial" charset="0"/>
              </a:rPr>
              <a:t>         3 + 4   ×  5 – 6	=  17</a:t>
            </a:r>
          </a:p>
          <a:p>
            <a:pPr lvl="1">
              <a:buFontTx/>
              <a:buNone/>
            </a:pPr>
            <a:r>
              <a:rPr lang="en-US" sz="2400" smtClean="0">
                <a:latin typeface="Arial" charset="0"/>
                <a:cs typeface="Arial" charset="0"/>
              </a:rPr>
              <a:t>			</a:t>
            </a:r>
            <a:r>
              <a:rPr lang="en-US" sz="2400" smtClean="0">
                <a:latin typeface="Times New Roman" pitchFamily="18" charset="0"/>
                <a:cs typeface="Arial" charset="0"/>
              </a:rPr>
              <a:t>         3 + 4   × (5 – 6)	=  –1</a:t>
            </a:r>
          </a:p>
          <a:p>
            <a:pPr lvl="1">
              <a:buFontTx/>
              <a:buNone/>
            </a:pPr>
            <a:r>
              <a:rPr lang="en-US" sz="2400" smtClean="0">
                <a:latin typeface="Times New Roman" pitchFamily="18" charset="0"/>
                <a:cs typeface="Arial" charset="0"/>
              </a:rPr>
              <a:t>			        (3 + 4) × (5 – 6)	=  –7</a:t>
            </a:r>
            <a:endParaRPr lang="en-US" sz="2400" smtClean="0">
              <a:latin typeface="Arial" charset="0"/>
              <a:cs typeface="Arial" charset="0"/>
            </a:endParaRPr>
          </a:p>
        </p:txBody>
      </p:sp>
      <p:sp>
        <p:nvSpPr>
          <p:cNvPr id="7578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68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Alternatively, we can place the operands first, followed by the operator:</a:t>
            </a:r>
          </a:p>
          <a:p>
            <a:pPr lvl="1">
              <a:buFontTx/>
              <a:buNone/>
            </a:pPr>
            <a:r>
              <a:rPr lang="en-US" sz="2400" smtClean="0">
                <a:latin typeface="Arial" charset="0"/>
                <a:cs typeface="Arial" charset="0"/>
              </a:rPr>
              <a:t>			        </a:t>
            </a:r>
            <a:r>
              <a:rPr lang="en-US" sz="2400" smtClean="0">
                <a:latin typeface="Times New Roman" pitchFamily="18" charset="0"/>
                <a:cs typeface="Arial" charset="0"/>
              </a:rPr>
              <a:t>(3 + 4) ×  5 – 6</a:t>
            </a:r>
          </a:p>
          <a:p>
            <a:pPr lvl="1">
              <a:buFontTx/>
              <a:buNone/>
            </a:pPr>
            <a:r>
              <a:rPr lang="en-US" smtClean="0">
                <a:latin typeface="Times New Roman" pitchFamily="18" charset="0"/>
                <a:cs typeface="Arial" charset="0"/>
              </a:rPr>
              <a:t>			        </a:t>
            </a:r>
            <a:r>
              <a:rPr lang="en-US" sz="2400" smtClean="0">
                <a:latin typeface="Times New Roman" pitchFamily="18" charset="0"/>
                <a:cs typeface="Arial" charset="0"/>
              </a:rPr>
              <a:t>3  4  +  5  ×  6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Parsing reads left-to-right and performs any operation on the</a:t>
            </a:r>
            <a:br>
              <a:rPr lang="en-US" smtClean="0">
                <a:latin typeface="Arial" charset="0"/>
                <a:cs typeface="Arial" charset="0"/>
              </a:rPr>
            </a:br>
            <a:r>
              <a:rPr lang="en-US" smtClean="0">
                <a:latin typeface="Arial" charset="0"/>
                <a:cs typeface="Arial" charset="0"/>
              </a:rPr>
              <a:t>last two operands:</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3  4  +</a:t>
            </a:r>
            <a:r>
              <a:rPr lang="en-US" smtClean="0">
                <a:latin typeface="Times New Roman" pitchFamily="18" charset="0"/>
                <a:cs typeface="Arial" charset="0"/>
              </a:rPr>
              <a:t>  5  ×  6  –</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7      5  ×</a:t>
            </a:r>
            <a:r>
              <a:rPr lang="en-US" smtClean="0">
                <a:latin typeface="Times New Roman" pitchFamily="18" charset="0"/>
                <a:cs typeface="Arial" charset="0"/>
              </a:rPr>
              <a:t>  6  –</a:t>
            </a:r>
          </a:p>
          <a:p>
            <a:pPr>
              <a:buFontTx/>
              <a:buNone/>
            </a:pPr>
            <a:r>
              <a:rPr lang="en-US" smtClean="0">
                <a:latin typeface="Times New Roman" pitchFamily="18" charset="0"/>
                <a:cs typeface="Arial" charset="0"/>
              </a:rPr>
              <a:t>			                  </a:t>
            </a:r>
            <a:r>
              <a:rPr lang="en-US" smtClean="0">
                <a:solidFill>
                  <a:srgbClr val="D20000"/>
                </a:solidFill>
                <a:latin typeface="Times New Roman" pitchFamily="18" charset="0"/>
                <a:cs typeface="Arial" charset="0"/>
              </a:rPr>
              <a:t>35      6  –</a:t>
            </a:r>
          </a:p>
          <a:p>
            <a:pPr>
              <a:buFontTx/>
              <a:buNone/>
            </a:pPr>
            <a:r>
              <a:rPr lang="en-US" smtClean="0">
                <a:latin typeface="Times New Roman" pitchFamily="18" charset="0"/>
                <a:cs typeface="Arial" charset="0"/>
              </a:rPr>
              <a:t>			                          29</a:t>
            </a:r>
          </a:p>
        </p:txBody>
      </p:sp>
      <p:sp>
        <p:nvSpPr>
          <p:cNvPr id="768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192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is called </a:t>
            </a:r>
            <a:r>
              <a:rPr lang="en-US" i="1" dirty="0" smtClean="0">
                <a:latin typeface="Arial" charset="0"/>
                <a:cs typeface="Arial" charset="0"/>
              </a:rPr>
              <a:t>reverse-Polish</a:t>
            </a:r>
            <a:r>
              <a:rPr lang="en-US" dirty="0" smtClean="0">
                <a:latin typeface="Arial" charset="0"/>
                <a:cs typeface="Arial" charset="0"/>
              </a:rPr>
              <a:t> notation after the mathematician Jan </a:t>
            </a:r>
            <a:r>
              <a:rPr lang="en-US" dirty="0" err="1" smtClean="0">
                <a:latin typeface="Arial" charset="0"/>
                <a:cs typeface="Arial" charset="0"/>
              </a:rPr>
              <a:t>Łukasiewicz</a:t>
            </a:r>
            <a:endParaRPr lang="en-US" dirty="0" smtClean="0">
              <a:latin typeface="Arial" charset="0"/>
              <a:cs typeface="Arial" charset="0"/>
            </a:endParaRPr>
          </a:p>
          <a:p>
            <a:pPr lvl="1"/>
            <a:r>
              <a:rPr lang="en-US" dirty="0" smtClean="0">
                <a:latin typeface="Arial" charset="0"/>
                <a:cs typeface="Arial" charset="0"/>
              </a:rPr>
              <a:t>As you will see in ECE 222, this forms the basis</a:t>
            </a:r>
            <a:br>
              <a:rPr lang="en-US" dirty="0" smtClean="0">
                <a:latin typeface="Arial" charset="0"/>
                <a:cs typeface="Arial" charset="0"/>
              </a:rPr>
            </a:br>
            <a:r>
              <a:rPr lang="en-US" dirty="0" smtClean="0">
                <a:latin typeface="Arial" charset="0"/>
                <a:cs typeface="Arial" charset="0"/>
              </a:rPr>
              <a:t>of the recursive stack used on all processors</a:t>
            </a:r>
          </a:p>
          <a:p>
            <a:pPr lvl="1"/>
            <a:endParaRPr lang="en-US" dirty="0" smtClean="0">
              <a:latin typeface="Arial" charset="0"/>
              <a:cs typeface="Arial" charset="0"/>
            </a:endParaRPr>
          </a:p>
          <a:p>
            <a:pPr>
              <a:buFont typeface="Arial" charset="0"/>
              <a:buNone/>
            </a:pPr>
            <a:r>
              <a:rPr lang="en-US" dirty="0" smtClean="0">
                <a:latin typeface="Arial" charset="0"/>
                <a:cs typeface="Arial" charset="0"/>
              </a:rPr>
              <a:t>	He also made significant contributions to</a:t>
            </a:r>
            <a:br>
              <a:rPr lang="en-US" dirty="0" smtClean="0">
                <a:latin typeface="Arial" charset="0"/>
                <a:cs typeface="Arial" charset="0"/>
              </a:rPr>
            </a:br>
            <a:r>
              <a:rPr lang="en-US" dirty="0" smtClean="0">
                <a:latin typeface="Arial" charset="0"/>
                <a:cs typeface="Arial" charset="0"/>
              </a:rPr>
              <a:t>logic and other fields</a:t>
            </a:r>
          </a:p>
          <a:p>
            <a:pPr lvl="1"/>
            <a:r>
              <a:rPr lang="en-US" dirty="0" smtClean="0">
                <a:latin typeface="Arial" charset="0"/>
                <a:cs typeface="Arial" charset="0"/>
              </a:rPr>
              <a:t>Including </a:t>
            </a:r>
            <a:r>
              <a:rPr lang="en-US" dirty="0" err="1" smtClean="0">
                <a:latin typeface="Arial" charset="0"/>
                <a:cs typeface="Arial" charset="0"/>
              </a:rPr>
              <a:t>humour</a:t>
            </a:r>
            <a:r>
              <a:rPr lang="en-US" dirty="0" smtClean="0">
                <a:latin typeface="Arial" charset="0"/>
                <a:cs typeface="Arial" charset="0"/>
              </a:rPr>
              <a:t>…	</a:t>
            </a:r>
          </a:p>
        </p:txBody>
      </p:sp>
      <p:pic>
        <p:nvPicPr>
          <p:cNvPr id="77828" name="Picture 2"/>
          <p:cNvPicPr>
            <a:picLocks noChangeAspect="1" noChangeArrowheads="1"/>
          </p:cNvPicPr>
          <p:nvPr/>
        </p:nvPicPr>
        <p:blipFill>
          <a:blip r:embed="rId3" cstate="print"/>
          <a:srcRect/>
          <a:stretch>
            <a:fillRect/>
          </a:stretch>
        </p:blipFill>
        <p:spPr bwMode="auto">
          <a:xfrm>
            <a:off x="6362700" y="2276475"/>
            <a:ext cx="2530475" cy="3633788"/>
          </a:xfrm>
          <a:prstGeom prst="rect">
            <a:avLst/>
          </a:prstGeom>
          <a:noFill/>
          <a:ln w="9525">
            <a:noFill/>
            <a:miter lim="800000"/>
            <a:headEnd/>
            <a:tailEnd/>
          </a:ln>
        </p:spPr>
      </p:pic>
      <p:sp>
        <p:nvSpPr>
          <p:cNvPr id="5" name="Rectangle 4"/>
          <p:cNvSpPr/>
          <p:nvPr/>
        </p:nvSpPr>
        <p:spPr>
          <a:xfrm>
            <a:off x="6300788" y="5876925"/>
            <a:ext cx="2619375" cy="307975"/>
          </a:xfrm>
          <a:prstGeom prst="rect">
            <a:avLst/>
          </a:prstGeom>
        </p:spPr>
        <p:txBody>
          <a:bodyPr wrap="none">
            <a:spAutoFit/>
          </a:bodyPr>
          <a:lstStyle/>
          <a:p>
            <a:pPr>
              <a:defRPr/>
            </a:pPr>
            <a:r>
              <a:rPr lang="en-CA" sz="1400" dirty="0">
                <a:solidFill>
                  <a:schemeClr val="tx1">
                    <a:lumMod val="50000"/>
                    <a:lumOff val="50000"/>
                  </a:schemeClr>
                </a:solidFill>
              </a:rPr>
              <a:t>http://www.audiovis.nac.gov.pl/</a:t>
            </a:r>
          </a:p>
        </p:txBody>
      </p:sp>
      <p:pic>
        <p:nvPicPr>
          <p:cNvPr id="232451" name="Picture 3"/>
          <p:cNvPicPr>
            <a:picLocks noChangeAspect="1" noChangeArrowheads="1"/>
          </p:cNvPicPr>
          <p:nvPr/>
        </p:nvPicPr>
        <p:blipFill>
          <a:blip r:embed="rId4" cstate="print"/>
          <a:srcRect/>
          <a:stretch>
            <a:fillRect/>
          </a:stretch>
        </p:blipFill>
        <p:spPr bwMode="auto">
          <a:xfrm>
            <a:off x="3779838" y="4273550"/>
            <a:ext cx="2016125" cy="1898650"/>
          </a:xfrm>
          <a:prstGeom prst="rect">
            <a:avLst/>
          </a:prstGeom>
          <a:noFill/>
          <a:ln w="9525">
            <a:noFill/>
            <a:miter lim="800000"/>
            <a:headEnd/>
            <a:tailEnd/>
          </a:ln>
        </p:spPr>
      </p:pic>
      <p:sp>
        <p:nvSpPr>
          <p:cNvPr id="7" name="Rectangle 6"/>
          <p:cNvSpPr/>
          <p:nvPr/>
        </p:nvSpPr>
        <p:spPr>
          <a:xfrm>
            <a:off x="4081463" y="614521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http://xkcd.com/645/</a:t>
            </a:r>
          </a:p>
        </p:txBody>
      </p:sp>
      <p:sp>
        <p:nvSpPr>
          <p:cNvPr id="77832"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88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Other examples:</a:t>
            </a:r>
          </a:p>
          <a:p>
            <a:pPr>
              <a:buFontTx/>
              <a:buNone/>
            </a:pPr>
            <a:r>
              <a:rPr lang="en-US" sz="2800" smtClean="0">
                <a:latin typeface="Times New Roman" pitchFamily="18" charset="0"/>
                <a:cs typeface="Arial" charset="0"/>
              </a:rPr>
              <a:t>			        3</a:t>
            </a:r>
            <a:r>
              <a:rPr lang="en-US" sz="2800" smtClean="0">
                <a:solidFill>
                  <a:srgbClr val="D20000"/>
                </a:solidFill>
                <a:latin typeface="Times New Roman" pitchFamily="18" charset="0"/>
                <a:cs typeface="Arial" charset="0"/>
              </a:rPr>
              <a:t>  4  5  ×</a:t>
            </a:r>
            <a:r>
              <a:rPr lang="en-US" sz="2800" smtClean="0">
                <a:latin typeface="Times New Roman" pitchFamily="18" charset="0"/>
                <a:cs typeface="Arial" charset="0"/>
              </a:rPr>
              <a:t>  +  6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3    20      +</a:t>
            </a:r>
            <a:r>
              <a:rPr lang="en-US" sz="2800" smtClean="0">
                <a:latin typeface="Times New Roman" pitchFamily="18" charset="0"/>
                <a:cs typeface="Arial" charset="0"/>
              </a:rPr>
              <a:t>  6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23          6  –</a:t>
            </a:r>
          </a:p>
          <a:p>
            <a:pPr>
              <a:buFontTx/>
              <a:buNone/>
            </a:pPr>
            <a:r>
              <a:rPr lang="en-US" sz="2800" smtClean="0">
                <a:latin typeface="Times New Roman" pitchFamily="18" charset="0"/>
                <a:cs typeface="Arial" charset="0"/>
              </a:rPr>
              <a:t>			                          17</a:t>
            </a:r>
          </a:p>
          <a:p>
            <a:pPr>
              <a:buFontTx/>
              <a:buNone/>
            </a:pPr>
            <a:r>
              <a:rPr lang="en-US" sz="2800" smtClean="0">
                <a:latin typeface="Times New Roman" pitchFamily="18" charset="0"/>
                <a:cs typeface="Arial" charset="0"/>
              </a:rPr>
              <a:t>			        3</a:t>
            </a:r>
            <a:r>
              <a:rPr lang="en-US" sz="2800" smtClean="0">
                <a:solidFill>
                  <a:srgbClr val="D20000"/>
                </a:solidFill>
                <a:latin typeface="Times New Roman" pitchFamily="18" charset="0"/>
                <a:cs typeface="Arial" charset="0"/>
              </a:rPr>
              <a:t>  </a:t>
            </a:r>
            <a:r>
              <a:rPr lang="en-US" sz="2800" smtClean="0">
                <a:latin typeface="Times New Roman" pitchFamily="18" charset="0"/>
                <a:cs typeface="Arial" charset="0"/>
              </a:rPr>
              <a:t>4  </a:t>
            </a:r>
            <a:r>
              <a:rPr lang="en-US" sz="2800" smtClean="0">
                <a:solidFill>
                  <a:srgbClr val="D20000"/>
                </a:solidFill>
                <a:latin typeface="Times New Roman" pitchFamily="18" charset="0"/>
                <a:cs typeface="Arial" charset="0"/>
              </a:rPr>
              <a:t>5  6  –  </a:t>
            </a:r>
            <a:r>
              <a:rPr lang="en-US" sz="2800" smtClean="0">
                <a:latin typeface="Times New Roman" pitchFamily="18" charset="0"/>
                <a:cs typeface="Arial" charset="0"/>
              </a:rPr>
              <a:t>×  +</a:t>
            </a:r>
          </a:p>
          <a:p>
            <a:pPr>
              <a:buFontTx/>
              <a:buNone/>
            </a:pPr>
            <a:r>
              <a:rPr lang="en-US" sz="2800" smtClean="0">
                <a:latin typeface="Times New Roman" pitchFamily="18" charset="0"/>
                <a:cs typeface="Arial" charset="0"/>
              </a:rPr>
              <a:t>			        3  4    </a:t>
            </a:r>
            <a:r>
              <a:rPr lang="en-US" sz="2800" smtClean="0">
                <a:solidFill>
                  <a:srgbClr val="D20000"/>
                </a:solidFill>
                <a:latin typeface="Times New Roman" pitchFamily="18" charset="0"/>
                <a:cs typeface="Arial" charset="0"/>
              </a:rPr>
              <a:t>–1</a:t>
            </a: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     </a:t>
            </a:r>
            <a:r>
              <a:rPr lang="en-US" sz="2800" smtClean="0">
                <a:latin typeface="Times New Roman" pitchFamily="18" charset="0"/>
                <a:cs typeface="Arial" charset="0"/>
              </a:rPr>
              <a:t>×  +</a:t>
            </a:r>
          </a:p>
          <a:p>
            <a:pPr>
              <a:buFontTx/>
              <a:buNone/>
            </a:pP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3</a:t>
            </a:r>
            <a:r>
              <a:rPr lang="en-US" sz="2800" smtClean="0">
                <a:latin typeface="Times New Roman" pitchFamily="18" charset="0"/>
                <a:cs typeface="Arial" charset="0"/>
              </a:rPr>
              <a:t>    </a:t>
            </a:r>
            <a:r>
              <a:rPr lang="en-US" sz="2800" smtClean="0">
                <a:solidFill>
                  <a:srgbClr val="D20000"/>
                </a:solidFill>
                <a:latin typeface="Times New Roman" pitchFamily="18" charset="0"/>
                <a:cs typeface="Arial" charset="0"/>
              </a:rPr>
              <a:t>    –4          + </a:t>
            </a:r>
          </a:p>
          <a:p>
            <a:pPr>
              <a:buFontTx/>
              <a:buNone/>
            </a:pPr>
            <a:r>
              <a:rPr lang="en-US" sz="2800" smtClean="0">
                <a:latin typeface="Times New Roman" pitchFamily="18" charset="0"/>
                <a:cs typeface="Arial" charset="0"/>
              </a:rPr>
              <a:t>			                  –1</a:t>
            </a:r>
          </a:p>
        </p:txBody>
      </p:sp>
      <p:sp>
        <p:nvSpPr>
          <p:cNvPr id="7885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7987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Benefits:</a:t>
            </a:r>
          </a:p>
          <a:p>
            <a:pPr lvl="1"/>
            <a:r>
              <a:rPr lang="en-US" dirty="0" smtClean="0">
                <a:latin typeface="Arial" charset="0"/>
                <a:cs typeface="Arial" charset="0"/>
              </a:rPr>
              <a:t>No ambiguity and no brackets are required</a:t>
            </a:r>
          </a:p>
          <a:p>
            <a:pPr lvl="1"/>
            <a:r>
              <a:rPr lang="en-US" dirty="0" smtClean="0">
                <a:latin typeface="Arial" charset="0"/>
                <a:cs typeface="Arial" charset="0"/>
              </a:rPr>
              <a:t>It is the same process used by a computer to perform computations:</a:t>
            </a:r>
          </a:p>
          <a:p>
            <a:pPr lvl="2"/>
            <a:r>
              <a:rPr lang="en-US" dirty="0" smtClean="0">
                <a:latin typeface="Arial" charset="0"/>
                <a:cs typeface="Arial" charset="0"/>
              </a:rPr>
              <a:t>operands must be loaded into registers before operations can be performed on them</a:t>
            </a:r>
          </a:p>
          <a:p>
            <a:pPr lvl="1"/>
            <a:r>
              <a:rPr lang="en-US" dirty="0" smtClean="0">
                <a:latin typeface="Arial" charset="0"/>
                <a:cs typeface="Arial" charset="0"/>
              </a:rPr>
              <a:t>Reverse-Polish can be processed using stacks</a:t>
            </a:r>
          </a:p>
        </p:txBody>
      </p:sp>
      <p:sp>
        <p:nvSpPr>
          <p:cNvPr id="79876"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08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Reverse-Polish notation is used with some programming languages</a:t>
            </a:r>
          </a:p>
          <a:p>
            <a:pPr lvl="1"/>
            <a:r>
              <a:rPr lang="en-US" i="1" smtClean="0">
                <a:latin typeface="Arial" charset="0"/>
                <a:cs typeface="Arial" charset="0"/>
              </a:rPr>
              <a:t>e</a:t>
            </a:r>
            <a:r>
              <a:rPr lang="en-US" smtClean="0">
                <a:latin typeface="Arial" charset="0"/>
                <a:cs typeface="Arial" charset="0"/>
              </a:rPr>
              <a:t>.</a:t>
            </a:r>
            <a:r>
              <a:rPr lang="en-US" i="1" smtClean="0">
                <a:latin typeface="Arial" charset="0"/>
                <a:cs typeface="Arial" charset="0"/>
              </a:rPr>
              <a:t>g</a:t>
            </a:r>
            <a:r>
              <a:rPr lang="en-US" smtClean="0">
                <a:latin typeface="Arial" charset="0"/>
                <a:cs typeface="Arial" charset="0"/>
              </a:rPr>
              <a:t>., postscript, pdf, and HP calculators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Similar to the thought process required for writing assembly language code</a:t>
            </a:r>
          </a:p>
          <a:p>
            <a:pPr lvl="1"/>
            <a:r>
              <a:rPr lang="en-US" smtClean="0">
                <a:latin typeface="Arial" charset="0"/>
                <a:cs typeface="Arial" charset="0"/>
              </a:rPr>
              <a:t>you cannot perform an operation until you have all of the operands loaded into registers</a:t>
            </a:r>
          </a:p>
          <a:p>
            <a:pPr lvl="1">
              <a:buFontTx/>
              <a:buNone/>
            </a:pPr>
            <a:endParaRPr lang="en-US" smtClean="0">
              <a:latin typeface="Courier New" pitchFamily="49" charset="0"/>
              <a:cs typeface="Arial" charset="0"/>
            </a:endParaRPr>
          </a:p>
          <a:p>
            <a:pPr lvl="1">
              <a:buFontTx/>
              <a:buNone/>
            </a:pPr>
            <a:r>
              <a:rPr lang="en-US" smtClean="0">
                <a:latin typeface="Courier New" pitchFamily="49" charset="0"/>
                <a:cs typeface="Arial" charset="0"/>
              </a:rPr>
              <a:t> 	 	</a:t>
            </a:r>
            <a:r>
              <a:rPr lang="en-US" sz="1600" b="1" smtClean="0">
                <a:latin typeface="Courier New" pitchFamily="49" charset="0"/>
                <a:cs typeface="Arial" charset="0"/>
              </a:rPr>
              <a:t>MOVE.L #$2A, D1      ; Load  42 into Register D1</a:t>
            </a:r>
          </a:p>
          <a:p>
            <a:pPr lvl="2">
              <a:buFontTx/>
              <a:buNone/>
            </a:pPr>
            <a:r>
              <a:rPr lang="en-US" b="1" smtClean="0">
                <a:latin typeface="Courier New" pitchFamily="49" charset="0"/>
                <a:cs typeface="Arial" charset="0"/>
              </a:rPr>
              <a:t>MOVE.L #$100, D2     ; Load 256 into Register D2</a:t>
            </a:r>
          </a:p>
          <a:p>
            <a:pPr lvl="2">
              <a:buFontTx/>
              <a:buNone/>
            </a:pPr>
            <a:r>
              <a:rPr lang="en-US" b="1" smtClean="0">
                <a:latin typeface="Courier New" pitchFamily="49" charset="0"/>
                <a:cs typeface="Arial" charset="0"/>
              </a:rPr>
              <a:t>ADD D2, D1           ; Add D2 into D1</a:t>
            </a:r>
          </a:p>
          <a:p>
            <a:pPr lvl="2">
              <a:buFontTx/>
              <a:buNone/>
            </a:pPr>
            <a:endParaRPr lang="en-US" b="1" smtClean="0">
              <a:latin typeface="Arial" charset="0"/>
              <a:cs typeface="Arial" charset="0"/>
            </a:endParaRPr>
          </a:p>
        </p:txBody>
      </p:sp>
      <p:sp>
        <p:nvSpPr>
          <p:cNvPr id="8090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pic>
        <p:nvPicPr>
          <p:cNvPr id="5"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5" descr="C:\Users\dwharder\Desktop\star.png"/>
          <p:cNvPicPr>
            <a:picLocks noChangeAspect="1" noChangeArrowheads="1"/>
          </p:cNvPicPr>
          <p:nvPr/>
        </p:nvPicPr>
        <p:blipFill>
          <a:blip r:embed="rId2" cstate="print"/>
          <a:srcRect/>
          <a:stretch>
            <a:fillRect/>
          </a:stretch>
        </p:blipFill>
        <p:spPr bwMode="auto">
          <a:xfrm>
            <a:off x="6781800" y="3644900"/>
            <a:ext cx="2362200" cy="2266950"/>
          </a:xfrm>
          <a:prstGeom prst="rect">
            <a:avLst/>
          </a:prstGeom>
          <a:noFill/>
          <a:ln w="9525">
            <a:noFill/>
            <a:miter lim="800000"/>
            <a:headEnd/>
            <a:tailEnd/>
          </a:ln>
        </p:spPr>
      </p:pic>
      <p:sp>
        <p:nvSpPr>
          <p:cNvPr id="81923" name="Title 1"/>
          <p:cNvSpPr>
            <a:spLocks noGrp="1"/>
          </p:cNvSpPr>
          <p:nvPr>
            <p:ph type="title"/>
          </p:nvPr>
        </p:nvSpPr>
        <p:spPr/>
        <p:txBody>
          <a:bodyPr/>
          <a:lstStyle/>
          <a:p>
            <a:r>
              <a:rPr lang="en-US" smtClean="0">
                <a:latin typeface="Arial" charset="0"/>
                <a:cs typeface="Arial" charset="0"/>
              </a:rPr>
              <a:t>Reverse-Polish Notation</a:t>
            </a:r>
            <a:endParaRPr lang="en-CA" smtClean="0">
              <a:latin typeface="Arial" charset="0"/>
              <a:cs typeface="Arial" charset="0"/>
            </a:endParaRPr>
          </a:p>
        </p:txBody>
      </p:sp>
      <p:sp>
        <p:nvSpPr>
          <p:cNvPr id="81924" name="Content Placeholder 2"/>
          <p:cNvSpPr>
            <a:spLocks noGrp="1"/>
          </p:cNvSpPr>
          <p:nvPr>
            <p:ph idx="1"/>
          </p:nvPr>
        </p:nvSpPr>
        <p:spPr/>
        <p:txBody>
          <a:bodyPr/>
          <a:lstStyle/>
          <a:p>
            <a:pPr>
              <a:buFont typeface="Arial" charset="0"/>
              <a:buNone/>
            </a:pPr>
            <a:r>
              <a:rPr lang="en-CA" smtClean="0">
                <a:latin typeface="Arial" charset="0"/>
                <a:cs typeface="Arial" charset="0"/>
              </a:rPr>
              <a:t>	A quick example of postscript:</a:t>
            </a:r>
          </a:p>
          <a:p>
            <a:pPr>
              <a:buFont typeface="Arial" charset="0"/>
              <a:buNone/>
            </a:pPr>
            <a:endParaRPr lang="en-CA" sz="1800" smtClean="0">
              <a:latin typeface="Arial" charset="0"/>
              <a:cs typeface="Arial" charset="0"/>
            </a:endParaRPr>
          </a:p>
          <a:p>
            <a:pPr>
              <a:buFont typeface="Arial" charset="0"/>
              <a:buNone/>
            </a:pPr>
            <a:r>
              <a:rPr lang="en-CA" sz="1600" smtClean="0">
                <a:solidFill>
                  <a:srgbClr val="FF0000"/>
                </a:solidFill>
                <a:latin typeface="Consolas" pitchFamily="49" charset="0"/>
                <a:cs typeface="Consolas" pitchFamily="49" charset="0"/>
              </a:rPr>
              <a:t>0 10 360 {</a:t>
            </a:r>
            <a:r>
              <a:rPr lang="en-CA" sz="1600" smtClean="0">
                <a:latin typeface="Consolas" pitchFamily="49" charset="0"/>
                <a:cs typeface="Consolas" pitchFamily="49" charset="0"/>
              </a:rPr>
              <a:t>                 % Go from 0 to 360 degrees in 10-degree steps</a:t>
            </a:r>
          </a:p>
          <a:p>
            <a:pPr>
              <a:buFont typeface="Arial" charset="0"/>
              <a:buNone/>
            </a:pPr>
            <a:r>
              <a:rPr lang="en-CA" sz="1600" smtClean="0">
                <a:latin typeface="Consolas" pitchFamily="49" charset="0"/>
                <a:cs typeface="Consolas" pitchFamily="49" charset="0"/>
              </a:rPr>
              <a:t>    newpath                % Start a new path</a:t>
            </a:r>
          </a:p>
          <a:p>
            <a:pPr>
              <a:buFont typeface="Arial" charset="0"/>
              <a:buNone/>
            </a:pPr>
            <a:r>
              <a:rPr lang="en-CA" sz="1600" smtClean="0">
                <a:latin typeface="Consolas" pitchFamily="49" charset="0"/>
                <a:cs typeface="Consolas" pitchFamily="49" charset="0"/>
              </a:rPr>
              <a:t>    gsave                  % Keep rotations temporary</a:t>
            </a:r>
          </a:p>
          <a:p>
            <a:pPr>
              <a:buFont typeface="Arial" charset="0"/>
              <a:buNone/>
            </a:pPr>
            <a:r>
              <a:rPr lang="en-CA" sz="1600" smtClean="0">
                <a:latin typeface="Consolas" pitchFamily="49" charset="0"/>
                <a:cs typeface="Consolas" pitchFamily="49" charset="0"/>
              </a:rPr>
              <a:t>        144 144 moveto</a:t>
            </a:r>
          </a:p>
          <a:p>
            <a:pPr>
              <a:buFont typeface="Arial" charset="0"/>
              <a:buNone/>
            </a:pPr>
            <a:r>
              <a:rPr lang="en-CA" sz="1600" smtClean="0">
                <a:latin typeface="Consolas" pitchFamily="49" charset="0"/>
                <a:cs typeface="Consolas" pitchFamily="49" charset="0"/>
              </a:rPr>
              <a:t>        rotate             % Rotate by degrees on </a:t>
            </a:r>
            <a:r>
              <a:rPr lang="en-CA" sz="1600" b="1" i="1" smtClean="0">
                <a:latin typeface="Consolas" pitchFamily="49" charset="0"/>
                <a:cs typeface="Consolas" pitchFamily="49" charset="0"/>
              </a:rPr>
              <a:t>stack</a:t>
            </a:r>
            <a:r>
              <a:rPr lang="en-CA" sz="1600" smtClean="0">
                <a:latin typeface="Consolas" pitchFamily="49" charset="0"/>
                <a:cs typeface="Consolas" pitchFamily="49" charset="0"/>
              </a:rPr>
              <a:t> from 'for'</a:t>
            </a:r>
          </a:p>
          <a:p>
            <a:pPr>
              <a:buFont typeface="Arial" charset="0"/>
              <a:buNone/>
            </a:pPr>
            <a:r>
              <a:rPr lang="en-CA" sz="1600" smtClean="0">
                <a:latin typeface="Consolas" pitchFamily="49" charset="0"/>
                <a:cs typeface="Consolas" pitchFamily="49" charset="0"/>
              </a:rPr>
              <a:t>        72 0 rlineto</a:t>
            </a:r>
          </a:p>
          <a:p>
            <a:pPr>
              <a:buFont typeface="Arial" charset="0"/>
              <a:buNone/>
            </a:pPr>
            <a:r>
              <a:rPr lang="en-CA" sz="1600" smtClean="0">
                <a:latin typeface="Consolas" pitchFamily="49" charset="0"/>
                <a:cs typeface="Consolas" pitchFamily="49" charset="0"/>
              </a:rPr>
              <a:t>        stroke</a:t>
            </a:r>
          </a:p>
          <a:p>
            <a:pPr>
              <a:buFont typeface="Arial" charset="0"/>
              <a:buNone/>
            </a:pPr>
            <a:r>
              <a:rPr lang="en-CA" sz="1600" smtClean="0">
                <a:latin typeface="Consolas" pitchFamily="49" charset="0"/>
                <a:cs typeface="Consolas" pitchFamily="49" charset="0"/>
              </a:rPr>
              <a:t>    grestore               % Get back the unrotated state</a:t>
            </a:r>
          </a:p>
          <a:p>
            <a:pPr>
              <a:buFont typeface="Arial" charset="0"/>
              <a:buNone/>
            </a:pPr>
            <a:r>
              <a:rPr lang="en-CA" sz="1600" smtClean="0">
                <a:solidFill>
                  <a:srgbClr val="FF0000"/>
                </a:solidFill>
                <a:latin typeface="Consolas" pitchFamily="49" charset="0"/>
                <a:cs typeface="Consolas" pitchFamily="49" charset="0"/>
              </a:rPr>
              <a:t>} for </a:t>
            </a:r>
            <a:r>
              <a:rPr lang="en-CA" sz="1600" smtClean="0">
                <a:latin typeface="Consolas" pitchFamily="49" charset="0"/>
                <a:cs typeface="Consolas" pitchFamily="49" charset="0"/>
              </a:rPr>
              <a:t>% Iterate over angles</a:t>
            </a:r>
          </a:p>
        </p:txBody>
      </p:sp>
      <p:sp>
        <p:nvSpPr>
          <p:cNvPr id="4" name="TextBox 3"/>
          <p:cNvSpPr txBox="1"/>
          <p:nvPr/>
        </p:nvSpPr>
        <p:spPr>
          <a:xfrm>
            <a:off x="1619672" y="6246813"/>
            <a:ext cx="6199188" cy="369888"/>
          </a:xfrm>
          <a:prstGeom prst="rect">
            <a:avLst/>
          </a:prstGeom>
          <a:noFill/>
        </p:spPr>
        <p:txBody>
          <a:bodyPr wrap="none">
            <a:spAutoFit/>
          </a:bodyPr>
          <a:lstStyle/>
          <a:p>
            <a:pPr>
              <a:defRPr/>
            </a:pPr>
            <a:r>
              <a:rPr lang="en-CA" dirty="0">
                <a:solidFill>
                  <a:schemeClr val="bg1">
                    <a:lumMod val="50000"/>
                  </a:schemeClr>
                </a:solidFill>
              </a:rPr>
              <a:t>http://www.tailrecursive.org/postscript/examples/rotate.html</a:t>
            </a:r>
          </a:p>
        </p:txBody>
      </p:sp>
      <p:sp>
        <p:nvSpPr>
          <p:cNvPr id="81926" name="TextBox 5"/>
          <p:cNvSpPr txBox="1">
            <a:spLocks noChangeArrowheads="1"/>
          </p:cNvSpPr>
          <p:nvPr/>
        </p:nvSpPr>
        <p:spPr bwMode="auto">
          <a:xfrm>
            <a:off x="179388" y="754857"/>
            <a:ext cx="890587" cy="369887"/>
          </a:xfrm>
          <a:prstGeom prst="rect">
            <a:avLst/>
          </a:prstGeom>
          <a:noFill/>
          <a:ln w="9525">
            <a:noFill/>
            <a:miter lim="800000"/>
            <a:headEnd/>
            <a:tailEnd/>
          </a:ln>
        </p:spPr>
        <p:txBody>
          <a:bodyPr wrap="none">
            <a:spAutoFit/>
          </a:bodyPr>
          <a:lstStyle/>
          <a:p>
            <a:r>
              <a:rPr lang="en-CA"/>
              <a:t>3.2.5.4</a:t>
            </a:r>
          </a:p>
        </p:txBody>
      </p:sp>
      <p:pic>
        <p:nvPicPr>
          <p:cNvPr id="7" name="Picture 10" descr="noex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6913" y="5949950"/>
            <a:ext cx="3206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latin typeface="Arial" charset="0"/>
                <a:cs typeface="Arial" charset="0"/>
              </a:rPr>
              <a:t>Linked-List Implementation</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Operations at the front of a singly linked list are all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desired behaviour of an Abstract Stack may be reproduced by performing all operations at the front</a:t>
            </a:r>
            <a:endParaRPr lang="en-CA" smtClean="0">
              <a:solidFill>
                <a:srgbClr val="000000"/>
              </a:solidFill>
              <a:latin typeface="Times New Roman" pitchFamily="18" charset="0"/>
              <a:cs typeface="Times New Roman" pitchFamily="18" charset="0"/>
            </a:endParaRPr>
          </a:p>
          <a:p>
            <a:endParaRPr lang="en-US" smtClean="0">
              <a:latin typeface="Arial" charset="0"/>
              <a:cs typeface="Arial" charset="0"/>
            </a:endParaRPr>
          </a:p>
        </p:txBody>
      </p:sp>
      <p:graphicFrame>
        <p:nvGraphicFramePr>
          <p:cNvPr id="12351" name="Group 63"/>
          <p:cNvGraphicFramePr>
            <a:graphicFrameLocks noGrp="1"/>
          </p:cNvGraphicFramePr>
          <p:nvPr/>
        </p:nvGraphicFramePr>
        <p:xfrm>
          <a:off x="3059113" y="2881313"/>
          <a:ext cx="3364087" cy="1484313"/>
        </p:xfrm>
        <a:graphic>
          <a:graphicData uri="http://schemas.openxmlformats.org/drawingml/2006/table">
            <a:tbl>
              <a:tblPr/>
              <a:tblGrid>
                <a:gridCol w="864096">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03847">
                  <a:extLst>
                    <a:ext uri="{9D8B030D-6E8A-4147-A177-3AD203B41FA5}">
                      <a16:colId xmlns:a16="http://schemas.microsoft.com/office/drawing/2014/main" val="20002"/>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Front/</a:t>
                      </a:r>
                      <a:r>
                        <a:rPr kumimoji="0" lang="en-CA" sz="1800" b="1" i="0" u="none" strike="noStrike" cap="none" normalizeH="0" baseline="0" smtClean="0">
                          <a:ln>
                            <a:noFill/>
                          </a:ln>
                          <a:solidFill>
                            <a:schemeClr val="tx1"/>
                          </a:solidFill>
                          <a:effectLst/>
                          <a:latin typeface="Times New Roman" pitchFamily="18" charset="0"/>
                          <a:cs typeface="Times New Roman" pitchFamily="18" charset="0"/>
                        </a:rPr>
                        <a:t>1</a:t>
                      </a:r>
                      <a:r>
                        <a:rPr kumimoji="0" lang="en-CA" sz="1800" b="1" i="0" u="none" strike="noStrike" cap="none" normalizeH="0" baseline="30000" smtClean="0">
                          <a:ln>
                            <a:noFill/>
                          </a:ln>
                          <a:solidFill>
                            <a:schemeClr val="tx1"/>
                          </a:solidFill>
                          <a:effectLst/>
                          <a:latin typeface="Calibri" pitchFamily="34" charset="0"/>
                          <a:cs typeface="Arial" charset="0"/>
                        </a:rPr>
                        <a:t>st</a:t>
                      </a:r>
                      <a:r>
                        <a:rPr kumimoji="0" lang="en-CA" sz="1800" b="1" i="0" u="none" strike="noStrike" cap="none" normalizeH="0" baseline="0" smtClean="0">
                          <a:ln>
                            <a:noFill/>
                          </a:ln>
                          <a:solidFill>
                            <a:schemeClr val="tx1"/>
                          </a:solidFill>
                          <a:effectLst/>
                          <a:latin typeface="Calibri" pitchFamily="34" charset="0"/>
                          <a:cs typeface="Arial" charset="0"/>
                        </a:rPr>
                        <a:t> </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chemeClr val="tx1"/>
                          </a:solidFill>
                          <a:effectLst/>
                          <a:latin typeface="Calibri" pitchFamily="34" charset="0"/>
                          <a:cs typeface="Arial" charset="0"/>
                        </a:rPr>
                        <a:t>Back/</a:t>
                      </a:r>
                      <a:r>
                        <a:rPr kumimoji="0" lang="en-CA" sz="1800" b="1" i="1" u="none" strike="noStrike" cap="none" normalizeH="0" baseline="0" smtClean="0">
                          <a:ln>
                            <a:noFill/>
                          </a:ln>
                          <a:solidFill>
                            <a:schemeClr val="tx1"/>
                          </a:solidFill>
                          <a:effectLst/>
                          <a:latin typeface="Times New Roman" pitchFamily="18" charset="0"/>
                          <a:cs typeface="Times New Roman" pitchFamily="18" charset="0"/>
                        </a:rPr>
                        <a:t>n</a:t>
                      </a:r>
                      <a:r>
                        <a:rPr kumimoji="0" lang="en-CA" sz="1800" b="1" i="0" u="none" strike="noStrike" cap="none" normalizeH="0" baseline="30000" smtClean="0">
                          <a:ln>
                            <a:noFill/>
                          </a:ln>
                          <a:solidFill>
                            <a:schemeClr val="tx1"/>
                          </a:solidFill>
                          <a:effectLst/>
                          <a:latin typeface="Calibri" pitchFamily="34" charset="0"/>
                          <a:cs typeface="Arial" charset="0"/>
                        </a:rPr>
                        <a:t>th</a:t>
                      </a:r>
                      <a:endParaRPr kumimoji="0" lang="en-CA" sz="1800" b="1" i="0" u="none" strike="noStrike" cap="none" normalizeH="0" baseline="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Find</a:t>
                      </a:r>
                      <a:endParaRPr kumimoji="0" lang="en-CA" sz="1800" b="1" i="0" u="none" strike="noStrike" cap="none" normalizeH="0" baseline="30000" dirty="0" smtClean="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Insert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Calibri" pitchFamily="34" charset="0"/>
                          <a:cs typeface="Arial" charset="0"/>
                        </a:rPr>
                        <a:t>Erase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chemeClr val="tx1"/>
                          </a:solidFill>
                          <a:effectLst/>
                          <a:latin typeface="Symbol" pitchFamily="18" charset="2"/>
                          <a:cs typeface="Times New Roman" pitchFamily="18" charset="0"/>
                        </a:rPr>
                        <a:t>Q</a:t>
                      </a:r>
                      <a:r>
                        <a:rPr kumimoji="0" lang="en-CA" sz="1800" b="0" i="0" u="none" strike="noStrike" cap="none" normalizeH="0" baseline="0" dirty="0" smtClean="0">
                          <a:ln>
                            <a:noFill/>
                          </a:ln>
                          <a:solidFill>
                            <a:schemeClr val="tx1"/>
                          </a:solidFill>
                          <a:effectLst/>
                          <a:latin typeface="Times New Roman" pitchFamily="18" charset="0"/>
                          <a:cs typeface="Times New Roman" pitchFamily="18" charset="0"/>
                        </a:rPr>
                        <a:t>(1)</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FF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FF0000"/>
                          </a:solidFill>
                          <a:effectLst/>
                          <a:latin typeface="Times New Roman" pitchFamily="18" charset="0"/>
                          <a:cs typeface="Times New Roman" pitchFamily="18" charset="0"/>
                        </a:rPr>
                        <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18449" name="Picture 5" descr="C:\Users\dwharder\Desktop\l2.png"/>
          <p:cNvPicPr>
            <a:picLocks noChangeAspect="1" noChangeArrowheads="1"/>
          </p:cNvPicPr>
          <p:nvPr/>
        </p:nvPicPr>
        <p:blipFill>
          <a:blip r:embed="rId3" cstate="print"/>
          <a:srcRect/>
          <a:stretch>
            <a:fillRect/>
          </a:stretch>
        </p:blipFill>
        <p:spPr bwMode="auto">
          <a:xfrm>
            <a:off x="1951038" y="2276475"/>
            <a:ext cx="5357812" cy="573088"/>
          </a:xfrm>
          <a:prstGeom prst="rect">
            <a:avLst/>
          </a:prstGeom>
          <a:noFill/>
          <a:ln w="9525">
            <a:noFill/>
            <a:miter lim="800000"/>
            <a:headEnd/>
            <a:tailEnd/>
          </a:ln>
        </p:spPr>
      </p:pic>
      <p:sp>
        <p:nvSpPr>
          <p:cNvPr id="18450"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294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easiest way to parse reverse-Polish notation is to use an operand stack:</a:t>
            </a:r>
          </a:p>
          <a:p>
            <a:pPr lvl="1"/>
            <a:r>
              <a:rPr lang="en-US" smtClean="0">
                <a:latin typeface="Arial" charset="0"/>
                <a:cs typeface="Arial" charset="0"/>
              </a:rPr>
              <a:t>operands are processed by pushing them onto the stack</a:t>
            </a:r>
          </a:p>
          <a:p>
            <a:pPr lvl="1"/>
            <a:r>
              <a:rPr lang="en-US" smtClean="0">
                <a:latin typeface="Arial" charset="0"/>
                <a:cs typeface="Arial" charset="0"/>
              </a:rPr>
              <a:t>when processing an operator:</a:t>
            </a:r>
          </a:p>
          <a:p>
            <a:pPr lvl="2"/>
            <a:r>
              <a:rPr lang="en-US" smtClean="0">
                <a:latin typeface="Arial" charset="0"/>
                <a:cs typeface="Arial" charset="0"/>
              </a:rPr>
              <a:t>pop the last two items off the operand stack,</a:t>
            </a:r>
          </a:p>
          <a:p>
            <a:pPr lvl="2"/>
            <a:r>
              <a:rPr lang="en-US" smtClean="0">
                <a:latin typeface="Arial" charset="0"/>
                <a:cs typeface="Arial" charset="0"/>
              </a:rPr>
              <a:t>perform the operation, and</a:t>
            </a:r>
          </a:p>
          <a:p>
            <a:pPr lvl="2"/>
            <a:r>
              <a:rPr lang="en-US" smtClean="0">
                <a:latin typeface="Arial" charset="0"/>
                <a:cs typeface="Arial" charset="0"/>
              </a:rPr>
              <a:t>push the result back onto the stack</a:t>
            </a:r>
          </a:p>
        </p:txBody>
      </p:sp>
      <p:sp>
        <p:nvSpPr>
          <p:cNvPr id="8294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39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Evaluate the following reverse-Polish expression using a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78887" name="Group 39"/>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398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49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solidFill>
                  <a:srgbClr val="D20000"/>
                </a:solidFill>
                <a:latin typeface="Times New Roman" pitchFamily="18" charset="0"/>
                <a:cs typeface="Arial" charset="0"/>
              </a:rPr>
              <a:t>1</a:t>
            </a:r>
            <a:r>
              <a:rPr lang="en-US" sz="2800" smtClean="0">
                <a:latin typeface="Times New Roman" pitchFamily="18" charset="0"/>
                <a:cs typeface="Arial" charset="0"/>
              </a:rPr>
              <a:t>  2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0900"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501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601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a:t>
            </a:r>
            <a:r>
              <a:rPr lang="en-US" sz="2800" smtClean="0">
                <a:solidFill>
                  <a:srgbClr val="D20000"/>
                </a:solidFill>
                <a:latin typeface="Times New Roman" pitchFamily="18" charset="0"/>
                <a:cs typeface="Arial" charset="0"/>
              </a:rPr>
              <a:t>2</a:t>
            </a:r>
            <a:r>
              <a:rPr lang="en-US" sz="2800" smtClean="0">
                <a:latin typeface="Times New Roman" pitchFamily="18" charset="0"/>
                <a:cs typeface="Arial" charset="0"/>
              </a:rPr>
              <a:t>  3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1924"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603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70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3</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a:t>
            </a:r>
            <a:r>
              <a:rPr lang="en-US" sz="2800" smtClean="0">
                <a:solidFill>
                  <a:srgbClr val="D20000"/>
                </a:solidFill>
                <a:latin typeface="Times New Roman" pitchFamily="18" charset="0"/>
                <a:cs typeface="Arial" charset="0"/>
              </a:rPr>
              <a:t>3</a:t>
            </a:r>
            <a:r>
              <a:rPr lang="en-US" sz="2800" smtClean="0">
                <a:latin typeface="Times New Roman" pitchFamily="18" charset="0"/>
                <a:cs typeface="Arial" charset="0"/>
              </a:rPr>
              <a:t>  +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2948"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706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80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a:t>
            </a:r>
            <a:r>
              <a:rPr lang="en-US" smtClean="0">
                <a:latin typeface="Arial" charset="0"/>
                <a:cs typeface="Arial" charset="0"/>
              </a:rPr>
              <a:t> and </a:t>
            </a:r>
            <a:r>
              <a:rPr lang="en-US" smtClean="0">
                <a:latin typeface="Times New Roman" pitchFamily="18" charset="0"/>
                <a:cs typeface="Arial" charset="0"/>
              </a:rPr>
              <a:t>2</a:t>
            </a:r>
            <a:r>
              <a:rPr lang="en-US" smtClean="0">
                <a:latin typeface="Arial" charset="0"/>
                <a:cs typeface="Arial" charset="0"/>
              </a:rPr>
              <a:t> and push </a:t>
            </a:r>
            <a:r>
              <a:rPr lang="en-US" smtClean="0">
                <a:latin typeface="Times New Roman" pitchFamily="18" charset="0"/>
                <a:cs typeface="Arial" charset="0"/>
              </a:rPr>
              <a:t>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 = 5</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4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3972"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808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8909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4</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a:t>
            </a:r>
            <a:r>
              <a:rPr lang="en-US" sz="2800" smtClean="0">
                <a:solidFill>
                  <a:srgbClr val="D20000"/>
                </a:solidFill>
                <a:latin typeface="Times New Roman" pitchFamily="18" charset="0"/>
                <a:cs typeface="Arial" charset="0"/>
              </a:rPr>
              <a:t>4</a:t>
            </a:r>
            <a:r>
              <a:rPr lang="en-US" sz="2800" smtClean="0">
                <a:latin typeface="Times New Roman" pitchFamily="18" charset="0"/>
                <a:cs typeface="Arial" charset="0"/>
              </a:rPr>
              <a:t>  5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4996"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8910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01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5</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a:t>
            </a:r>
            <a:r>
              <a:rPr lang="en-US" sz="2800" smtClean="0">
                <a:solidFill>
                  <a:srgbClr val="D20000"/>
                </a:solidFill>
                <a:latin typeface="Times New Roman" pitchFamily="18" charset="0"/>
                <a:cs typeface="Arial" charset="0"/>
              </a:rPr>
              <a:t>5</a:t>
            </a:r>
            <a:r>
              <a:rPr lang="en-US" sz="2800" smtClean="0">
                <a:latin typeface="Times New Roman" pitchFamily="18" charset="0"/>
                <a:cs typeface="Arial" charset="0"/>
              </a:rPr>
              <a:t>  6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6036" name="Group 20"/>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78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013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11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6</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a:t>
            </a:r>
            <a:r>
              <a:rPr lang="en-US" sz="2800" smtClean="0">
                <a:solidFill>
                  <a:srgbClr val="D20000"/>
                </a:solidFill>
                <a:latin typeface="Times New Roman" pitchFamily="18" charset="0"/>
                <a:cs typeface="Arial" charset="0"/>
              </a:rPr>
              <a:t>6</a:t>
            </a:r>
            <a:r>
              <a:rPr lang="en-US" sz="2800" smtClean="0">
                <a:latin typeface="Times New Roman" pitchFamily="18" charset="0"/>
                <a:cs typeface="Arial" charset="0"/>
              </a:rPr>
              <a:t>  ×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7044"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115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2163"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6</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5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6 = 30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8068"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30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4</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218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latin typeface="Consolas" pitchFamily="49" charset="0"/>
                <a:cs typeface="Arial" charset="0"/>
              </a:rPr>
              <a:t>Single_list</a:t>
            </a:r>
            <a:r>
              <a:rPr lang="en-US" smtClean="0">
                <a:latin typeface="Arial" charset="0"/>
                <a:cs typeface="Arial" charset="0"/>
              </a:rPr>
              <a:t> Definition</a:t>
            </a:r>
          </a:p>
        </p:txBody>
      </p:sp>
      <p:sp>
        <p:nvSpPr>
          <p:cNvPr id="19459" name="Rectangle 3"/>
          <p:cNvSpPr>
            <a:spLocks noGrp="1" noChangeArrowheads="1"/>
          </p:cNvSpPr>
          <p:nvPr>
            <p:ph type="body" idx="1"/>
          </p:nvPr>
        </p:nvSpPr>
        <p:spPr>
          <a:xfrm>
            <a:off x="323528" y="1428419"/>
            <a:ext cx="8229600" cy="4525963"/>
          </a:xfrm>
        </p:spPr>
        <p:txBody>
          <a:bodyPr>
            <a:normAutofit fontScale="92500" lnSpcReduction="10000"/>
          </a:bodyPr>
          <a:lstStyle/>
          <a:p>
            <a:pPr>
              <a:buFont typeface="Arial" charset="0"/>
              <a:buNone/>
            </a:pPr>
            <a:r>
              <a:rPr lang="en-US" dirty="0" smtClean="0">
                <a:latin typeface="Arial" charset="0"/>
                <a:cs typeface="Arial" charset="0"/>
              </a:rPr>
              <a:t>	The definition of single list class from Project 1 is: </a:t>
            </a:r>
            <a:r>
              <a:rPr lang="en-US" sz="1600" dirty="0" smtClean="0">
                <a:latin typeface="Arial" charset="0"/>
                <a:cs typeface="Arial" charset="0"/>
              </a:rPr>
              <a:t> </a:t>
            </a:r>
          </a:p>
          <a:p>
            <a:pPr>
              <a:buFontTx/>
              <a:buNone/>
            </a:pPr>
            <a:endParaRPr lang="en-US" sz="1400" dirty="0" smtClean="0">
              <a:latin typeface="Consolas" pitchFamily="49" charset="0"/>
              <a:cs typeface="Arial" charset="0"/>
            </a:endParaRPr>
          </a:p>
          <a:p>
            <a:pPr>
              <a:buFontTx/>
              <a:buNone/>
            </a:pPr>
            <a:r>
              <a:rPr lang="en-US" sz="1300" dirty="0" smtClean="0">
                <a:latin typeface="Consolas" pitchFamily="49" charset="0"/>
                <a:cs typeface="Arial" charset="0"/>
              </a:rPr>
              <a:t>		template &lt;</a:t>
            </a:r>
            <a:r>
              <a:rPr lang="en-US" sz="1300" dirty="0" err="1" smtClean="0">
                <a:latin typeface="Consolas" pitchFamily="49" charset="0"/>
                <a:cs typeface="Arial" charset="0"/>
              </a:rPr>
              <a:t>typename</a:t>
            </a:r>
            <a:r>
              <a:rPr lang="en-US" sz="1300" dirty="0" smtClean="0">
                <a:latin typeface="Consolas" pitchFamily="49" charset="0"/>
                <a:cs typeface="Arial" charset="0"/>
              </a:rPr>
              <a:t> Type&gt;</a:t>
            </a:r>
          </a:p>
          <a:p>
            <a:pPr>
              <a:buFontTx/>
              <a:buNone/>
            </a:pPr>
            <a:r>
              <a:rPr lang="en-US" sz="1300" dirty="0" smtClean="0">
                <a:latin typeface="Consolas" pitchFamily="49" charset="0"/>
                <a:cs typeface="Arial" charset="0"/>
              </a:rPr>
              <a:t>		class </a:t>
            </a:r>
            <a:r>
              <a:rPr lang="en-US" sz="1300" dirty="0" err="1" smtClean="0">
                <a:latin typeface="Consolas" pitchFamily="49" charset="0"/>
                <a:cs typeface="Arial" charset="0"/>
              </a:rPr>
              <a:t>Single_list</a:t>
            </a:r>
            <a:r>
              <a:rPr lang="en-US" sz="1300" dirty="0" smtClean="0">
                <a:latin typeface="Consolas" pitchFamily="49" charset="0"/>
                <a:cs typeface="Arial" charset="0"/>
              </a:rPr>
              <a:t> {</a:t>
            </a:r>
          </a:p>
          <a:p>
            <a:pPr>
              <a:buFontTx/>
              <a:buNone/>
            </a:pPr>
            <a:r>
              <a:rPr lang="en-US" sz="1300" dirty="0" smtClean="0">
                <a:latin typeface="Consolas" pitchFamily="49" charset="0"/>
                <a:cs typeface="Arial" charset="0"/>
              </a:rPr>
              <a:t>		    public:</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Single_list</a:t>
            </a:r>
            <a:r>
              <a:rPr lang="en-US" sz="1300" dirty="0" smtClean="0">
                <a:latin typeface="Consolas" pitchFamily="49" charset="0"/>
                <a:cs typeface="Arial" charset="0"/>
              </a:rPr>
              <a: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Single_list</a:t>
            </a:r>
            <a:r>
              <a:rPr lang="en-US" sz="1300" dirty="0" smtClean="0">
                <a:latin typeface="Consolas" pitchFamily="49" charset="0"/>
                <a:cs typeface="Arial" charset="0"/>
              </a:rPr>
              <a:t>();</a:t>
            </a:r>
          </a:p>
          <a:p>
            <a:pPr>
              <a:buFontTx/>
              <a:buNone/>
            </a:pPr>
            <a:endParaRPr lang="en-US" sz="1300" dirty="0" smtClean="0">
              <a:latin typeface="Consolas" pitchFamily="49" charset="0"/>
              <a:cs typeface="Arial" charset="0"/>
            </a:endParaRP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size()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bool</a:t>
            </a:r>
            <a:r>
              <a:rPr lang="en-US" sz="1300" dirty="0" smtClean="0">
                <a:latin typeface="Consolas" pitchFamily="49" charset="0"/>
                <a:cs typeface="Arial" charset="0"/>
              </a:rPr>
              <a:t> empty() const;</a:t>
            </a:r>
          </a:p>
          <a:p>
            <a:pPr>
              <a:buFontTx/>
              <a:buNone/>
            </a:pPr>
            <a:r>
              <a:rPr lang="en-US" sz="1300" dirty="0" smtClean="0">
                <a:latin typeface="Consolas" pitchFamily="49" charset="0"/>
                <a:cs typeface="Arial" charset="0"/>
              </a:rPr>
              <a:t>		        Type front() const;</a:t>
            </a:r>
          </a:p>
          <a:p>
            <a:pPr>
              <a:buFontTx/>
              <a:buNone/>
            </a:pPr>
            <a:r>
              <a:rPr lang="en-US" sz="1300" dirty="0" smtClean="0">
                <a:latin typeface="Consolas" pitchFamily="49" charset="0"/>
                <a:cs typeface="Arial" charset="0"/>
              </a:rPr>
              <a:t>		        Type back()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Single_node</a:t>
            </a:r>
            <a:r>
              <a:rPr lang="en-US" sz="1300" dirty="0" smtClean="0">
                <a:latin typeface="Consolas" pitchFamily="49" charset="0"/>
                <a:cs typeface="Arial" charset="0"/>
              </a:rPr>
              <a:t>&lt;Type&gt; *head()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Single_node</a:t>
            </a:r>
            <a:r>
              <a:rPr lang="en-US" sz="1300" dirty="0" smtClean="0">
                <a:latin typeface="Consolas" pitchFamily="49" charset="0"/>
                <a:cs typeface="Arial" charset="0"/>
              </a:rPr>
              <a:t>&lt;Type&gt; *tail() const;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count( Type </a:t>
            </a:r>
            <a:r>
              <a:rPr lang="en-US" sz="1300" dirty="0" err="1" smtClean="0">
                <a:latin typeface="Consolas" pitchFamily="49" charset="0"/>
                <a:cs typeface="Arial" charset="0"/>
              </a:rPr>
              <a:t>const</a:t>
            </a:r>
            <a:r>
              <a:rPr lang="en-US" sz="1300" dirty="0" smtClean="0">
                <a:latin typeface="Consolas" pitchFamily="49" charset="0"/>
                <a:cs typeface="Arial" charset="0"/>
              </a:rPr>
              <a:t> &amp; ) const;</a:t>
            </a:r>
          </a:p>
          <a:p>
            <a:pPr>
              <a:buFontTx/>
              <a:buNone/>
            </a:pPr>
            <a:endParaRPr lang="en-US" sz="1300" dirty="0" smtClean="0">
              <a:latin typeface="Consolas" pitchFamily="49" charset="0"/>
              <a:cs typeface="Arial" charset="0"/>
            </a:endParaRPr>
          </a:p>
          <a:p>
            <a:pPr>
              <a:buFontTx/>
              <a:buNone/>
            </a:pPr>
            <a:r>
              <a:rPr lang="en-US" sz="1300" dirty="0" smtClean="0">
                <a:latin typeface="Consolas" pitchFamily="49" charset="0"/>
                <a:cs typeface="Arial" charset="0"/>
              </a:rPr>
              <a:t>		        void </a:t>
            </a:r>
            <a:r>
              <a:rPr lang="en-US" sz="1300" dirty="0" err="1" smtClean="0">
                <a:latin typeface="Consolas" pitchFamily="49" charset="0"/>
                <a:cs typeface="Arial" charset="0"/>
              </a:rPr>
              <a:t>push_front</a:t>
            </a:r>
            <a:r>
              <a:rPr lang="en-US" sz="1300" dirty="0" smtClean="0">
                <a:latin typeface="Consolas" pitchFamily="49" charset="0"/>
                <a:cs typeface="Arial" charset="0"/>
              </a:rPr>
              <a:t>(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void </a:t>
            </a:r>
            <a:r>
              <a:rPr lang="en-US" sz="1300" dirty="0" err="1" smtClean="0">
                <a:latin typeface="Consolas" pitchFamily="49" charset="0"/>
                <a:cs typeface="Arial" charset="0"/>
              </a:rPr>
              <a:t>push_back</a:t>
            </a:r>
            <a:r>
              <a:rPr lang="en-US" sz="1300" dirty="0" smtClean="0">
                <a:latin typeface="Consolas" pitchFamily="49" charset="0"/>
                <a:cs typeface="Arial" charset="0"/>
              </a:rPr>
              <a:t>(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Type </a:t>
            </a:r>
            <a:r>
              <a:rPr lang="en-US" sz="1300" dirty="0" err="1" smtClean="0">
                <a:latin typeface="Consolas" pitchFamily="49" charset="0"/>
                <a:cs typeface="Arial" charset="0"/>
              </a:rPr>
              <a:t>pop_front</a:t>
            </a:r>
            <a:r>
              <a:rPr lang="en-US" sz="1300" dirty="0" smtClean="0">
                <a:latin typeface="Consolas" pitchFamily="49" charset="0"/>
                <a:cs typeface="Arial" charset="0"/>
              </a:rPr>
              <a:t>();</a:t>
            </a:r>
          </a:p>
          <a:p>
            <a:pPr>
              <a:buFontTx/>
              <a:buNone/>
            </a:pPr>
            <a:r>
              <a:rPr lang="en-US" sz="1300" dirty="0" smtClean="0">
                <a:latin typeface="Consolas" pitchFamily="49" charset="0"/>
                <a:cs typeface="Arial" charset="0"/>
              </a:rPr>
              <a:t>		        </a:t>
            </a:r>
            <a:r>
              <a:rPr lang="en-US" sz="1300" dirty="0" err="1" smtClean="0">
                <a:latin typeface="Consolas" pitchFamily="49" charset="0"/>
                <a:cs typeface="Arial" charset="0"/>
              </a:rPr>
              <a:t>int</a:t>
            </a:r>
            <a:r>
              <a:rPr lang="en-US" sz="1300" dirty="0" smtClean="0">
                <a:latin typeface="Consolas" pitchFamily="49" charset="0"/>
                <a:cs typeface="Arial" charset="0"/>
              </a:rPr>
              <a:t> erase( Type </a:t>
            </a:r>
            <a:r>
              <a:rPr lang="en-US" sz="1300" dirty="0" err="1" smtClean="0">
                <a:latin typeface="Consolas" pitchFamily="49" charset="0"/>
                <a:cs typeface="Arial" charset="0"/>
              </a:rPr>
              <a:t>const</a:t>
            </a:r>
            <a:r>
              <a:rPr lang="en-US" sz="1300" dirty="0" smtClean="0">
                <a:latin typeface="Consolas" pitchFamily="49" charset="0"/>
                <a:cs typeface="Arial" charset="0"/>
              </a:rPr>
              <a:t> &amp; );</a:t>
            </a:r>
          </a:p>
          <a:p>
            <a:pPr>
              <a:buFontTx/>
              <a:buNone/>
            </a:pPr>
            <a:r>
              <a:rPr lang="en-US" sz="1300" dirty="0" smtClean="0">
                <a:latin typeface="Consolas" pitchFamily="49" charset="0"/>
                <a:cs typeface="Arial" charset="0"/>
              </a:rPr>
              <a:t>		};</a:t>
            </a:r>
          </a:p>
        </p:txBody>
      </p:sp>
      <p:sp>
        <p:nvSpPr>
          <p:cNvPr id="19460"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3.2.3.1</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3187" name="Rectangle 3"/>
          <p:cNvSpPr>
            <a:spLocks noGrp="1" noChangeArrowheads="1"/>
          </p:cNvSpPr>
          <p:nvPr>
            <p:ph type="body" idx="1"/>
          </p:nvPr>
        </p:nvSpPr>
        <p:spPr>
          <a:xfrm>
            <a:off x="457200" y="1600200"/>
            <a:ext cx="8075613" cy="4525963"/>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30</a:t>
            </a:r>
            <a:r>
              <a:rPr lang="en-US" smtClean="0">
                <a:latin typeface="Arial" charset="0"/>
                <a:cs typeface="Arial" charset="0"/>
              </a:rPr>
              <a:t> and </a:t>
            </a:r>
            <a:r>
              <a:rPr lang="en-US" smtClean="0">
                <a:latin typeface="Times New Roman" pitchFamily="18" charset="0"/>
                <a:cs typeface="Arial" charset="0"/>
              </a:rPr>
              <a:t>4</a:t>
            </a:r>
            <a:r>
              <a:rPr lang="en-US" smtClean="0">
                <a:latin typeface="Arial" charset="0"/>
                <a:cs typeface="Arial" charset="0"/>
              </a:rPr>
              <a:t> and push </a:t>
            </a:r>
            <a:r>
              <a:rPr lang="en-US" smtClean="0">
                <a:latin typeface="Times New Roman" pitchFamily="18" charset="0"/>
                <a:cs typeface="Arial" charset="0"/>
              </a:rPr>
              <a:t>4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30 = –26</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7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89109" name="Group 21"/>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–26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320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421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7</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a:t>
            </a:r>
            <a:r>
              <a:rPr lang="en-US" sz="2800" smtClean="0">
                <a:solidFill>
                  <a:srgbClr val="D20000"/>
                </a:solidFill>
                <a:latin typeface="Times New Roman" pitchFamily="18" charset="0"/>
                <a:cs typeface="Arial" charset="0"/>
              </a:rPr>
              <a:t>7</a:t>
            </a:r>
            <a:r>
              <a:rPr lang="en-US" sz="2800" smtClean="0">
                <a:latin typeface="Times New Roman" pitchFamily="18" charset="0"/>
                <a:cs typeface="Arial" charset="0"/>
              </a:rPr>
              <a:t>  ×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0116"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a:t>
                      </a:r>
                      <a:r>
                        <a:rPr kumimoji="0" lang="en-US" sz="2800" b="0" i="0" u="none" strike="noStrike" cap="none" normalizeH="0" baseline="0" smtClean="0">
                          <a:ln>
                            <a:noFill/>
                          </a:ln>
                          <a:solidFill>
                            <a:schemeClr val="tx1"/>
                          </a:solidFill>
                          <a:effectLst/>
                          <a:latin typeface="Times New Roman" pitchFamily="18" charset="0"/>
                        </a:rPr>
                        <a:t>–26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422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5235"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a:t>
            </a:r>
            <a:r>
              <a:rPr lang="en-US" smtClean="0">
                <a:latin typeface="Arial" charset="0"/>
                <a:cs typeface="Arial" charset="0"/>
              </a:rPr>
              <a:t> and </a:t>
            </a:r>
            <a:r>
              <a:rPr lang="en-US" smtClean="0">
                <a:latin typeface="Times New Roman" pitchFamily="18" charset="0"/>
                <a:cs typeface="Arial" charset="0"/>
              </a:rPr>
              <a:t>–26</a:t>
            </a:r>
            <a:r>
              <a:rPr lang="en-US" smtClean="0">
                <a:latin typeface="Arial" charset="0"/>
                <a:cs typeface="Arial" charset="0"/>
              </a:rPr>
              <a:t> and push </a:t>
            </a:r>
            <a:r>
              <a:rPr lang="en-US" smtClean="0">
                <a:latin typeface="Times New Roman" pitchFamily="18" charset="0"/>
                <a:cs typeface="Arial" charset="0"/>
              </a:rPr>
              <a:t>–26 </a:t>
            </a:r>
            <a:r>
              <a:rPr lang="en-US" smtClean="0">
                <a:solidFill>
                  <a:srgbClr val="D20000"/>
                </a:solidFill>
                <a:latin typeface="Times New Roman" pitchFamily="18" charset="0"/>
                <a:cs typeface="Times New Roman" pitchFamily="18" charset="0"/>
              </a:rPr>
              <a:t>×</a:t>
            </a:r>
            <a:r>
              <a:rPr lang="en-US" smtClean="0">
                <a:latin typeface="Times New Roman" pitchFamily="18" charset="0"/>
                <a:cs typeface="Arial" charset="0"/>
              </a:rPr>
              <a:t> 7 = –182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1140"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 –182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525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6259" name="Rectangle 3"/>
          <p:cNvSpPr>
            <a:spLocks noGrp="1" noChangeArrowheads="1"/>
          </p:cNvSpPr>
          <p:nvPr>
            <p:ph type="body" idx="1"/>
          </p:nvPr>
        </p:nvSpPr>
        <p:spPr>
          <a:xfrm>
            <a:off x="457200" y="1595438"/>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–182</a:t>
            </a:r>
            <a:r>
              <a:rPr lang="en-US" smtClean="0">
                <a:latin typeface="Arial" charset="0"/>
                <a:cs typeface="Arial" charset="0"/>
              </a:rPr>
              <a:t> and </a:t>
            </a:r>
            <a:r>
              <a:rPr lang="en-US" smtClean="0">
                <a:latin typeface="Times New Roman" pitchFamily="18" charset="0"/>
                <a:cs typeface="Arial" charset="0"/>
              </a:rPr>
              <a:t>5</a:t>
            </a:r>
            <a:r>
              <a:rPr lang="en-US" smtClean="0">
                <a:latin typeface="Arial" charset="0"/>
                <a:cs typeface="Arial" charset="0"/>
              </a:rPr>
              <a:t> and push </a:t>
            </a:r>
            <a:r>
              <a:rPr lang="en-US" smtClean="0">
                <a:latin typeface="Times New Roman" pitchFamily="18" charset="0"/>
                <a:cs typeface="Arial" charset="0"/>
              </a:rPr>
              <a:t>–182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5 = –177</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2164"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–177</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627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728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–177</a:t>
            </a:r>
            <a:r>
              <a:rPr lang="en-US" smtClean="0">
                <a:latin typeface="Arial" charset="0"/>
                <a:cs typeface="Arial" charset="0"/>
              </a:rPr>
              <a:t> and </a:t>
            </a:r>
            <a:r>
              <a:rPr lang="en-US" smtClean="0">
                <a:latin typeface="Times New Roman" pitchFamily="18" charset="0"/>
                <a:cs typeface="Arial" charset="0"/>
              </a:rPr>
              <a:t>1</a:t>
            </a:r>
            <a:r>
              <a:rPr lang="en-US" smtClean="0">
                <a:latin typeface="Arial" charset="0"/>
                <a:cs typeface="Arial" charset="0"/>
              </a:rPr>
              <a:t> and push 1 </a:t>
            </a:r>
            <a:r>
              <a:rPr lang="en-US" smtClean="0">
                <a:solidFill>
                  <a:srgbClr val="FF0066"/>
                </a:solidFill>
                <a:latin typeface="Times New Roman" pitchFamily="18" charset="0"/>
                <a:cs typeface="Arial" charset="0"/>
              </a:rPr>
              <a:t>–</a:t>
            </a:r>
            <a:r>
              <a:rPr lang="en-US" smtClean="0">
                <a:latin typeface="Times New Roman" pitchFamily="18" charset="0"/>
                <a:cs typeface="Arial" charset="0"/>
              </a:rPr>
              <a:t>  (–177) = 178</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a:t>
            </a:r>
            <a:r>
              <a:rPr lang="en-US" sz="2800" smtClean="0">
                <a:solidFill>
                  <a:srgbClr val="FF0066"/>
                </a:solidFill>
                <a:latin typeface="Times New Roman" pitchFamily="18" charset="0"/>
                <a:cs typeface="Arial" charset="0"/>
              </a:rPr>
              <a:t>–</a:t>
            </a:r>
            <a:r>
              <a:rPr lang="en-US" sz="2800" smtClean="0">
                <a:latin typeface="Times New Roman" pitchFamily="18" charset="0"/>
                <a:cs typeface="Arial" charset="0"/>
              </a:rPr>
              <a:t>  8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4212"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FF0066"/>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7300"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830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8</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a:t>
            </a:r>
            <a:r>
              <a:rPr lang="en-US" sz="2800" smtClean="0">
                <a:solidFill>
                  <a:srgbClr val="D20000"/>
                </a:solidFill>
                <a:latin typeface="Times New Roman" pitchFamily="18" charset="0"/>
                <a:cs typeface="Arial" charset="0"/>
              </a:rPr>
              <a:t>8</a:t>
            </a:r>
            <a:r>
              <a:rPr lang="en-US" sz="2800" smtClean="0">
                <a:latin typeface="Times New Roman" pitchFamily="18" charset="0"/>
                <a:cs typeface="Arial" charset="0"/>
              </a:rPr>
              <a:t>  9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5236"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8324"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993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Push </a:t>
            </a:r>
            <a:r>
              <a:rPr lang="en-US" smtClean="0">
                <a:latin typeface="Times New Roman" pitchFamily="18" charset="0"/>
                <a:cs typeface="Arial" charset="0"/>
              </a:rPr>
              <a:t>1</a:t>
            </a:r>
            <a:r>
              <a:rPr lang="en-US" smtClean="0">
                <a:latin typeface="Arial" charset="0"/>
                <a:cs typeface="Arial" charset="0"/>
              </a:rPr>
              <a:t> onto the stack </a:t>
            </a:r>
          </a:p>
          <a:p>
            <a:pPr>
              <a:buFontTx/>
              <a:buNone/>
            </a:pPr>
            <a:r>
              <a:rPr lang="en-US" smtClean="0">
                <a:latin typeface="Arial" charset="0"/>
                <a:cs typeface="Arial" charset="0"/>
              </a:rPr>
              <a:t>		 </a:t>
            </a:r>
            <a:r>
              <a:rPr lang="en-US" sz="2800" smtClean="0">
                <a:latin typeface="Times New Roman" pitchFamily="18" charset="0"/>
                <a:cs typeface="Arial" charset="0"/>
              </a:rPr>
              <a:t>1  2  3  +  4  5  6  ×  –  7  ×  +  –  8  </a:t>
            </a:r>
            <a:r>
              <a:rPr lang="en-US" sz="2800" smtClean="0">
                <a:solidFill>
                  <a:srgbClr val="D20000"/>
                </a:solidFill>
                <a:latin typeface="Times New Roman" pitchFamily="18" charset="0"/>
                <a:cs typeface="Arial" charset="0"/>
              </a:rPr>
              <a:t>9</a:t>
            </a:r>
            <a:r>
              <a:rPr lang="en-US" sz="2800" smtClean="0">
                <a:latin typeface="Times New Roman" pitchFamily="18" charset="0"/>
                <a:cs typeface="Arial" charset="0"/>
              </a:rPr>
              <a:t>  ×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6260"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99348"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0355" name="Rectangle 3"/>
          <p:cNvSpPr>
            <a:spLocks noGrp="1" noChangeArrowheads="1"/>
          </p:cNvSpPr>
          <p:nvPr>
            <p:ph type="body" idx="1"/>
          </p:nvPr>
        </p:nvSpPr>
        <p:spPr>
          <a:xfrm>
            <a:off x="457200" y="1598613"/>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9</a:t>
            </a:r>
            <a:r>
              <a:rPr lang="en-US" smtClean="0">
                <a:latin typeface="Arial" charset="0"/>
                <a:cs typeface="Arial" charset="0"/>
              </a:rPr>
              <a:t> and </a:t>
            </a:r>
            <a:r>
              <a:rPr lang="en-US" smtClean="0">
                <a:latin typeface="Times New Roman" pitchFamily="18" charset="0"/>
                <a:cs typeface="Arial" charset="0"/>
              </a:rPr>
              <a:t>8</a:t>
            </a:r>
            <a:r>
              <a:rPr lang="en-US" smtClean="0">
                <a:latin typeface="Arial" charset="0"/>
                <a:cs typeface="Arial" charset="0"/>
              </a:rPr>
              <a:t> and push </a:t>
            </a:r>
            <a:r>
              <a:rPr lang="en-US" smtClean="0">
                <a:latin typeface="Times New Roman" pitchFamily="18" charset="0"/>
                <a:cs typeface="Arial" charset="0"/>
              </a:rPr>
              <a:t>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9 = 72</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a:t>
            </a:r>
            <a:r>
              <a:rPr lang="en-US" sz="2800" smtClean="0">
                <a:solidFill>
                  <a:srgbClr val="D20000"/>
                </a:solidFill>
                <a:latin typeface="Times New Roman" pitchFamily="18" charset="0"/>
                <a:cs typeface="Arial" charset="0"/>
              </a:rPr>
              <a:t>×</a:t>
            </a:r>
            <a:r>
              <a:rPr lang="en-US" sz="2800" smtClean="0">
                <a:latin typeface="Times New Roman" pitchFamily="18" charset="0"/>
                <a:cs typeface="Arial" charset="0"/>
              </a:rPr>
              <a:t>  +</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3188"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rgbClr val="D20000"/>
                          </a:solidFill>
                          <a:effectLst/>
                          <a:latin typeface="Times New Roman" pitchFamily="18" charset="0"/>
                        </a:rPr>
                        <a:t>72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Times New Roman" pitchFamily="18" charset="0"/>
                        </a:rPr>
                        <a:t>178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0372"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1379" name="Rectangle 3"/>
          <p:cNvSpPr>
            <a:spLocks noGrp="1" noChangeArrowheads="1"/>
          </p:cNvSpPr>
          <p:nvPr>
            <p:ph type="body" idx="1"/>
          </p:nvPr>
        </p:nvSpPr>
        <p:spPr>
          <a:xfrm>
            <a:off x="457200" y="1595438"/>
            <a:ext cx="8229600" cy="4525962"/>
          </a:xfrm>
        </p:spPr>
        <p:txBody>
          <a:bodyPr/>
          <a:lstStyle/>
          <a:p>
            <a:pPr>
              <a:buFont typeface="Arial" charset="0"/>
              <a:buNone/>
            </a:pPr>
            <a:r>
              <a:rPr lang="en-US" smtClean="0">
                <a:latin typeface="Arial" charset="0"/>
                <a:cs typeface="Arial" charset="0"/>
              </a:rPr>
              <a:t>	Pop </a:t>
            </a:r>
            <a:r>
              <a:rPr lang="en-US" smtClean="0">
                <a:latin typeface="Times New Roman" pitchFamily="18" charset="0"/>
                <a:cs typeface="Arial" charset="0"/>
              </a:rPr>
              <a:t>72</a:t>
            </a:r>
            <a:r>
              <a:rPr lang="en-US" smtClean="0">
                <a:latin typeface="Arial" charset="0"/>
                <a:cs typeface="Arial" charset="0"/>
              </a:rPr>
              <a:t> and </a:t>
            </a:r>
            <a:r>
              <a:rPr lang="en-US" smtClean="0">
                <a:latin typeface="Times New Roman" pitchFamily="18" charset="0"/>
                <a:cs typeface="Arial" charset="0"/>
              </a:rPr>
              <a:t>178</a:t>
            </a:r>
            <a:r>
              <a:rPr lang="en-US" smtClean="0">
                <a:latin typeface="Arial" charset="0"/>
                <a:cs typeface="Arial" charset="0"/>
              </a:rPr>
              <a:t> and push </a:t>
            </a:r>
            <a:r>
              <a:rPr lang="en-US" smtClean="0">
                <a:latin typeface="Times New Roman" pitchFamily="18" charset="0"/>
                <a:cs typeface="Arial" charset="0"/>
              </a:rPr>
              <a:t>178 </a:t>
            </a:r>
            <a:r>
              <a:rPr lang="en-US" smtClean="0">
                <a:solidFill>
                  <a:srgbClr val="D20000"/>
                </a:solidFill>
                <a:latin typeface="Times New Roman" pitchFamily="18" charset="0"/>
                <a:cs typeface="Arial" charset="0"/>
              </a:rPr>
              <a:t>+</a:t>
            </a:r>
            <a:r>
              <a:rPr lang="en-US" smtClean="0">
                <a:latin typeface="Times New Roman" pitchFamily="18" charset="0"/>
                <a:cs typeface="Arial" charset="0"/>
              </a:rPr>
              <a:t> 72 = 250</a:t>
            </a:r>
            <a:endParaRPr lang="en-US" smtClean="0">
              <a:latin typeface="Arial" charset="0"/>
              <a:cs typeface="Arial" charset="0"/>
            </a:endParaRPr>
          </a:p>
          <a:p>
            <a:pPr>
              <a:buFontTx/>
              <a:buNone/>
            </a:pPr>
            <a:r>
              <a:rPr lang="en-US" smtClean="0">
                <a:latin typeface="Arial" charset="0"/>
                <a:cs typeface="Arial" charset="0"/>
              </a:rPr>
              <a:t>		 </a:t>
            </a:r>
            <a:r>
              <a:rPr lang="en-US" sz="2800" smtClean="0">
                <a:latin typeface="Times New Roman" pitchFamily="18" charset="0"/>
                <a:cs typeface="Arial" charset="0"/>
              </a:rPr>
              <a:t>1  2  3  +  4  5  6  ×  –  7  ×  +  –  8  9  ×  </a:t>
            </a:r>
            <a:r>
              <a:rPr lang="en-US" sz="2800" smtClean="0">
                <a:solidFill>
                  <a:srgbClr val="D20000"/>
                </a:solidFill>
                <a:latin typeface="Times New Roman" pitchFamily="18" charset="0"/>
                <a:cs typeface="Arial" charset="0"/>
              </a:rPr>
              <a:t>+</a:t>
            </a:r>
          </a:p>
          <a:p>
            <a:pPr>
              <a:buFontTx/>
              <a:buNone/>
            </a:pPr>
            <a:endParaRPr lang="en-US" sz="2800" smtClean="0">
              <a:latin typeface="Times New Roman" pitchFamily="18" charset="0"/>
              <a:cs typeface="Arial" charset="0"/>
            </a:endParaRPr>
          </a:p>
          <a:p>
            <a:pPr>
              <a:buFontTx/>
              <a:buNone/>
            </a:pPr>
            <a:endParaRPr lang="en-US" sz="2800" smtClean="0">
              <a:latin typeface="Times New Roman" pitchFamily="18" charset="0"/>
              <a:cs typeface="Arial" charset="0"/>
            </a:endParaRPr>
          </a:p>
        </p:txBody>
      </p:sp>
      <p:graphicFrame>
        <p:nvGraphicFramePr>
          <p:cNvPr id="97284" name="Group 4"/>
          <p:cNvGraphicFramePr>
            <a:graphicFrameLocks noGrp="1"/>
          </p:cNvGraphicFramePr>
          <p:nvPr/>
        </p:nvGraphicFramePr>
        <p:xfrm>
          <a:off x="6804025" y="3429000"/>
          <a:ext cx="1319213" cy="3108960"/>
        </p:xfrm>
        <a:graphic>
          <a:graphicData uri="http://schemas.openxmlformats.org/drawingml/2006/table">
            <a:tbl>
              <a:tblPr/>
              <a:tblGrid>
                <a:gridCol w="1319213">
                  <a:extLst>
                    <a:ext uri="{9D8B030D-6E8A-4147-A177-3AD203B41FA5}">
                      <a16:colId xmlns:a16="http://schemas.microsoft.com/office/drawing/2014/main" val="20000"/>
                    </a:ext>
                  </a:extLst>
                </a:gridCol>
              </a:tblGrid>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55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D20000"/>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40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D20000"/>
                          </a:solidFill>
                          <a:effectLst/>
                          <a:latin typeface="Times New Roman" pitchFamily="18" charset="0"/>
                        </a:rPr>
                        <a:t>250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1396"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latin typeface="Arial" charset="0"/>
                <a:cs typeface="Arial" charset="0"/>
              </a:rPr>
              <a:t>Reverse-Polish Notation</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Thus</a:t>
            </a:r>
          </a:p>
          <a:p>
            <a:pPr algn="ctr">
              <a:buFontTx/>
              <a:buNone/>
            </a:pPr>
            <a:r>
              <a:rPr lang="en-US" smtClean="0">
                <a:latin typeface="Times New Roman" pitchFamily="18" charset="0"/>
                <a:cs typeface="Times New Roman" pitchFamily="18" charset="0"/>
              </a:rPr>
              <a:t>1  2  3  +  4  5  6  ×  –  7  ×  +  –  8  9  ×  +</a:t>
            </a:r>
            <a:endParaRPr lang="en-US" sz="2800" smtClean="0">
              <a:latin typeface="Times New Roman" pitchFamily="18" charset="0"/>
              <a:cs typeface="Times New Roman" pitchFamily="18" charset="0"/>
            </a:endParaRPr>
          </a:p>
          <a:p>
            <a:pPr>
              <a:buFontTx/>
              <a:buNone/>
            </a:pPr>
            <a:r>
              <a:rPr lang="en-US" sz="2800" smtClean="0">
                <a:solidFill>
                  <a:srgbClr val="D20000"/>
                </a:solidFill>
                <a:latin typeface="Times New Roman" pitchFamily="18" charset="0"/>
                <a:cs typeface="Arial" charset="0"/>
              </a:rPr>
              <a:t>	</a:t>
            </a:r>
            <a:r>
              <a:rPr lang="en-US" smtClean="0">
                <a:latin typeface="Arial" charset="0"/>
                <a:cs typeface="Arial" charset="0"/>
              </a:rPr>
              <a:t>evaluates to the value on the top: </a:t>
            </a:r>
            <a:r>
              <a:rPr lang="en-US" smtClean="0">
                <a:latin typeface="Times New Roman" pitchFamily="18" charset="0"/>
                <a:cs typeface="Arial" charset="0"/>
              </a:rPr>
              <a:t>250</a:t>
            </a:r>
          </a:p>
          <a:p>
            <a:pPr>
              <a:buFont typeface="Arial" charset="0"/>
              <a:buNone/>
            </a:pPr>
            <a:r>
              <a:rPr lang="en-US" smtClean="0">
                <a:latin typeface="Arial" charset="0"/>
                <a:cs typeface="Arial" charset="0"/>
              </a:rPr>
              <a:t>	The equivalent in-fix notation is</a:t>
            </a:r>
          </a:p>
          <a:p>
            <a:pPr algn="ctr">
              <a:buFontTx/>
              <a:buNone/>
            </a:pPr>
            <a:r>
              <a:rPr lang="en-US" smtClean="0">
                <a:latin typeface="Times New Roman" pitchFamily="18" charset="0"/>
                <a:cs typeface="Times New Roman" pitchFamily="18" charset="0"/>
              </a:rPr>
              <a:t>((1 – ((2 + 3) + ((4 – (5 × 6)) × 7))) + (8 × 9))</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reduce the parentheses using order-of-operations:</a:t>
            </a:r>
            <a:endParaRPr lang="en-US" sz="2800" smtClean="0">
              <a:latin typeface="Times New Roman" pitchFamily="18" charset="0"/>
              <a:cs typeface="Arial" charset="0"/>
            </a:endParaRPr>
          </a:p>
          <a:p>
            <a:pPr algn="ctr">
              <a:buFontTx/>
              <a:buNone/>
            </a:pPr>
            <a:r>
              <a:rPr lang="en-US" smtClean="0">
                <a:latin typeface="Times New Roman" pitchFamily="18" charset="0"/>
                <a:cs typeface="Times New Roman" pitchFamily="18" charset="0"/>
              </a:rPr>
              <a:t>1 – (2 + 3 + (4 – 5 × 6) × 7) + 8 × 9</a:t>
            </a:r>
          </a:p>
        </p:txBody>
      </p:sp>
      <p:sp>
        <p:nvSpPr>
          <p:cNvPr id="1024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3.2.5.4</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29850</TotalTime>
  <Words>1035</Words>
  <Application>Microsoft Office PowerPoint</Application>
  <PresentationFormat>On-screen Show (4:3)</PresentationFormat>
  <Paragraphs>1167</Paragraphs>
  <Slides>105</Slides>
  <Notes>104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4" baseType="lpstr">
      <vt:lpstr>ＭＳ Ｐゴシック</vt:lpstr>
      <vt:lpstr>Arial</vt:lpstr>
      <vt:lpstr>Calibri</vt:lpstr>
      <vt:lpstr>Consolas</vt:lpstr>
      <vt:lpstr>Courier New</vt:lpstr>
      <vt:lpstr>Symbol</vt:lpstr>
      <vt:lpstr>Times New Roman</vt:lpstr>
      <vt:lpstr>Custom Design</vt:lpstr>
      <vt:lpstr>Equation</vt:lpstr>
      <vt:lpstr>PowerPoint Presentation</vt:lpstr>
      <vt:lpstr>Outline</vt:lpstr>
      <vt:lpstr>Abstract Stack</vt:lpstr>
      <vt:lpstr>Abstract Stack</vt:lpstr>
      <vt:lpstr>Applications</vt:lpstr>
      <vt:lpstr>Stack:  Applications</vt:lpstr>
      <vt:lpstr>Implementations</vt:lpstr>
      <vt:lpstr>Linked-List Implementation</vt:lpstr>
      <vt:lpstr>Single_list Definition</vt:lpstr>
      <vt:lpstr>Stack-as-List Class</vt:lpstr>
      <vt:lpstr>Stack-as-List Class</vt:lpstr>
      <vt:lpstr>Stack-as-List Class</vt:lpstr>
      <vt:lpstr>Stack-as-List Class</vt:lpstr>
      <vt:lpstr>Array Implementation</vt:lpstr>
      <vt:lpstr>Destructor</vt:lpstr>
      <vt:lpstr>Stack-as-Array Class</vt:lpstr>
      <vt:lpstr>Constructor</vt:lpstr>
      <vt:lpstr>Constructor</vt:lpstr>
      <vt:lpstr>Destructor</vt:lpstr>
      <vt:lpstr>Empty</vt:lpstr>
      <vt:lpstr>Top</vt:lpstr>
      <vt:lpstr>Pop</vt:lpstr>
      <vt:lpstr>Push</vt:lpstr>
      <vt:lpstr>Exceptions</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Array Capacity</vt:lpstr>
      <vt:lpstr>Application: Parsing</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Parsing XHTML</vt:lpstr>
      <vt:lpstr>HTML</vt:lpstr>
      <vt:lpstr>XML</vt:lpstr>
      <vt:lpstr>Parsing C++</vt:lpstr>
      <vt:lpstr>Parsing C++</vt:lpstr>
      <vt:lpstr>Parsing C++</vt:lpstr>
      <vt:lpstr>Parsing C++</vt:lpstr>
      <vt:lpstr>Function Calls</vt:lpstr>
      <vt:lpstr>Function Calls</vt:lpstr>
      <vt:lpstr>Function Calls</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Reverse-Polish Notation</vt:lpstr>
      <vt:lpstr>Standard Template Library</vt:lpstr>
      <vt:lpstr>Standard Template Library</vt:lpstr>
      <vt:lpstr>Standard Template Library</vt:lpstr>
      <vt:lpstr>Stacks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Windows User</cp:lastModifiedBy>
  <cp:revision>1301</cp:revision>
  <dcterms:created xsi:type="dcterms:W3CDTF">2009-09-11T23:00:44Z</dcterms:created>
  <dcterms:modified xsi:type="dcterms:W3CDTF">2022-10-10T12:58:37Z</dcterms:modified>
</cp:coreProperties>
</file>